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44"/>
  </p:notesMasterIdLst>
  <p:sldIdLst>
    <p:sldId id="404" r:id="rId2"/>
    <p:sldId id="258" r:id="rId3"/>
    <p:sldId id="367" r:id="rId4"/>
    <p:sldId id="405" r:id="rId5"/>
    <p:sldId id="263" r:id="rId6"/>
    <p:sldId id="368" r:id="rId7"/>
    <p:sldId id="369" r:id="rId8"/>
    <p:sldId id="370" r:id="rId9"/>
    <p:sldId id="371" r:id="rId10"/>
    <p:sldId id="372" r:id="rId11"/>
    <p:sldId id="406" r:id="rId12"/>
    <p:sldId id="373" r:id="rId13"/>
    <p:sldId id="374" r:id="rId14"/>
    <p:sldId id="375" r:id="rId15"/>
    <p:sldId id="407" r:id="rId16"/>
    <p:sldId id="378" r:id="rId17"/>
    <p:sldId id="379" r:id="rId18"/>
    <p:sldId id="380" r:id="rId19"/>
    <p:sldId id="408" r:id="rId20"/>
    <p:sldId id="382" r:id="rId21"/>
    <p:sldId id="409" r:id="rId22"/>
    <p:sldId id="384" r:id="rId23"/>
    <p:sldId id="385" r:id="rId24"/>
    <p:sldId id="410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3" r:id="rId41"/>
    <p:sldId id="401" r:id="rId42"/>
    <p:sldId id="402" r:id="rId43"/>
  </p:sldIdLst>
  <p:sldSz cx="9144000" cy="6858000" type="screen4x3"/>
  <p:notesSz cx="6858000" cy="9144000"/>
  <p:embeddedFontLst>
    <p:embeddedFont>
      <p:font typeface="HY견고딕" pitchFamily="18" charset="-127"/>
      <p:regular r:id="rId45"/>
    </p:embeddedFont>
    <p:embeddedFont>
      <p:font typeface="나눔손글씨 펜" pitchFamily="66" charset="-127"/>
      <p:regular r:id="rId46"/>
    </p:embeddedFont>
    <p:embeddedFont>
      <p:font typeface="Tahoma" pitchFamily="34" charset="0"/>
      <p:regular r:id="rId47"/>
      <p:bold r:id="rId48"/>
    </p:embeddedFont>
    <p:embeddedFont>
      <p:font typeface="맑은 고딕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580" y="-6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5428C-B804-4834-AB7B-DB3061418425}" type="datetimeFigureOut">
              <a:rPr lang="ko-KR" altLang="en-US" smtClean="0"/>
              <a:t>2014-10-02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CDC39-2F82-4975-8747-205665822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7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382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915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3703948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421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847803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9478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775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30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2014-10-02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604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0" r:id="rId8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손글씨 펜 OTF" pitchFamily="66" charset="-127"/>
                <a:ea typeface="나눔손글씨 펜 OTF" pitchFamily="66" charset="-127"/>
              </a:rPr>
              <a:t>9</a:t>
            </a:r>
            <a:r>
              <a:rPr lang="ko-KR" altLang="en-US" dirty="0" smtClean="0">
                <a:latin typeface="나눔손글씨 펜 OTF" pitchFamily="66" charset="-127"/>
                <a:ea typeface="나눔손글씨 펜 OTF" pitchFamily="66" charset="-127"/>
              </a:rPr>
              <a:t>장</a:t>
            </a:r>
            <a:r>
              <a:rPr lang="en-US" altLang="ko-KR" dirty="0">
                <a:latin typeface="나눔손글씨 펜 OTF" pitchFamily="66" charset="-127"/>
                <a:ea typeface="나눔손글씨 펜 OTF" pitchFamily="66" charset="-127"/>
              </a:rPr>
              <a:t>. </a:t>
            </a:r>
            <a:r>
              <a:rPr lang="ko-KR" altLang="en-US" dirty="0" smtClean="0">
                <a:latin typeface="나눔손글씨 펜 OTF" pitchFamily="66" charset="-127"/>
                <a:ea typeface="나눔손글씨 펜 OTF" pitchFamily="66" charset="-127"/>
              </a:rPr>
              <a:t>인</a:t>
            </a:r>
            <a:r>
              <a:rPr lang="ko-KR" altLang="en-US" dirty="0">
                <a:latin typeface="나눔손글씨 펜 OTF" pitchFamily="66" charset="-127"/>
                <a:ea typeface="나눔손글씨 펜 OTF" pitchFamily="66" charset="-127"/>
              </a:rPr>
              <a:t>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49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9.2 </a:t>
            </a:r>
            <a:r>
              <a:rPr lang="ko-KR" altLang="en-US" dirty="0" smtClean="0"/>
              <a:t>사례 인식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179512" y="908720"/>
            <a:ext cx="8784976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9.2.1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전통적인 방법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9.2.2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기하 정렬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9.2.3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단어 가방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94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9.2 </a:t>
            </a:r>
            <a:r>
              <a:rPr lang="ko-KR" altLang="en-US" dirty="0" smtClean="0"/>
              <a:t>사례 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사례란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내 차와 같은 특정 물체 사례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강체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</a:t>
            </a:r>
            <a:r>
              <a:rPr lang="en-US" altLang="ko-KR" dirty="0" smtClean="0"/>
              <a:t>) </a:t>
            </a:r>
            <a:r>
              <a:rPr lang="ko-KR" altLang="en-US" dirty="0" smtClean="0"/>
              <a:t>와 연식 물체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고양이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사례 인식은 이미 컴퓨터 비전이 사람을 능가하였다고 주장하는 연구자도 있다</a:t>
            </a:r>
            <a:r>
              <a:rPr lang="en-US" altLang="ko-KR" dirty="0"/>
              <a:t>[Pinz2005, 1.1</a:t>
            </a:r>
            <a:r>
              <a:rPr lang="ko-KR" altLang="en-US" dirty="0"/>
              <a:t>절</a:t>
            </a:r>
            <a:r>
              <a:rPr lang="en-US" altLang="ko-KR" dirty="0"/>
              <a:t>]. </a:t>
            </a:r>
            <a:r>
              <a:rPr lang="ko-KR" altLang="en-US" dirty="0"/>
              <a:t>공장 자동화나 부품 검사와 같이 </a:t>
            </a:r>
            <a:r>
              <a:rPr lang="ko-KR" altLang="en-US" dirty="0" smtClean="0"/>
              <a:t>정형화된 환경에 </a:t>
            </a:r>
            <a:r>
              <a:rPr lang="ko-KR" altLang="en-US" dirty="0"/>
              <a:t>대해서는 그 주장을 주저 없이 받아들일 수도 있지만</a:t>
            </a:r>
            <a:r>
              <a:rPr lang="en-US" altLang="ko-KR" dirty="0"/>
              <a:t>, </a:t>
            </a:r>
            <a:r>
              <a:rPr lang="ko-KR" altLang="en-US" dirty="0"/>
              <a:t>일반적인 상황은 반드시 그렇지만은 </a:t>
            </a:r>
            <a:r>
              <a:rPr lang="ko-KR" altLang="en-US" dirty="0" smtClean="0"/>
              <a:t>않다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095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9.2.1 </a:t>
            </a:r>
            <a:r>
              <a:rPr lang="ko-KR" altLang="en-US" dirty="0" smtClean="0"/>
              <a:t>전통적인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기하학적 접근 방법이 주류 </a:t>
            </a:r>
            <a:r>
              <a:rPr lang="en-US" altLang="ko-KR" dirty="0" smtClean="0"/>
              <a:t>[Mundy2006]</a:t>
            </a:r>
          </a:p>
          <a:p>
            <a:pPr lvl="1"/>
            <a:r>
              <a:rPr lang="en-US" altLang="ko-KR" dirty="0" smtClean="0"/>
              <a:t>Roberts</a:t>
            </a:r>
            <a:r>
              <a:rPr lang="ko-KR" altLang="en-US" dirty="0" smtClean="0"/>
              <a:t>의 블록 세계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Guzman</a:t>
            </a:r>
            <a:r>
              <a:rPr lang="ko-KR" altLang="en-US" dirty="0" smtClean="0"/>
              <a:t>의 곡면 추가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Binford</a:t>
            </a:r>
            <a:r>
              <a:rPr lang="ko-KR" altLang="en-US" dirty="0" smtClean="0"/>
              <a:t>의 일반 실린더 </a:t>
            </a:r>
            <a:r>
              <a:rPr lang="en-US" altLang="ko-KR" dirty="0" smtClean="0">
                <a:sym typeface="Wingdings" panose="05000000000000000000" pitchFamily="2" charset="2"/>
              </a:rPr>
              <a:t> DARPA</a:t>
            </a:r>
            <a:r>
              <a:rPr lang="ko-KR" altLang="en-US" dirty="0" smtClean="0">
                <a:sym typeface="Wingdings" panose="05000000000000000000" pitchFamily="2" charset="2"/>
              </a:rPr>
              <a:t>와 </a:t>
            </a:r>
            <a:r>
              <a:rPr lang="en-US" altLang="ko-KR" dirty="0" smtClean="0">
                <a:sym typeface="Wingdings" panose="05000000000000000000" pitchFamily="2" charset="2"/>
              </a:rPr>
              <a:t>CIA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ACRONYM</a:t>
            </a:r>
            <a:r>
              <a:rPr lang="ko-KR" altLang="en-US" dirty="0" smtClean="0">
                <a:sym typeface="Wingdings" panose="05000000000000000000" pitchFamily="2" charset="2"/>
              </a:rPr>
              <a:t> 국방 프로젝트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Underwood</a:t>
            </a:r>
            <a:r>
              <a:rPr lang="ko-KR" altLang="en-US" dirty="0" smtClean="0">
                <a:sym typeface="Wingdings" panose="05000000000000000000" pitchFamily="2" charset="2"/>
              </a:rPr>
              <a:t>의 양상 그래프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물체 </a:t>
            </a:r>
            <a:r>
              <a:rPr lang="ko-KR" altLang="en-US" dirty="0">
                <a:sym typeface="Wingdings" panose="05000000000000000000" pitchFamily="2" charset="2"/>
              </a:rPr>
              <a:t>인식의 초창기 역사는 </a:t>
            </a:r>
            <a:r>
              <a:rPr lang="en-US" altLang="ko-KR" dirty="0">
                <a:sym typeface="Wingdings" panose="05000000000000000000" pitchFamily="2" charset="2"/>
              </a:rPr>
              <a:t>[Mundy2006]</a:t>
            </a:r>
            <a:r>
              <a:rPr lang="ko-KR" altLang="en-US" dirty="0">
                <a:sym typeface="Wingdings" panose="05000000000000000000" pitchFamily="2" charset="2"/>
              </a:rPr>
              <a:t>에 잘 정리되어 </a:t>
            </a:r>
            <a:r>
              <a:rPr lang="ko-KR" altLang="en-US" dirty="0" smtClean="0">
                <a:sym typeface="Wingdings" panose="05000000000000000000" pitchFamily="2" charset="2"/>
              </a:rPr>
              <a:t>있</a:t>
            </a:r>
            <a:r>
              <a:rPr lang="ko-KR" altLang="en-US" dirty="0" smtClean="0">
                <a:sym typeface="Wingdings" panose="05000000000000000000" pitchFamily="2" charset="2"/>
              </a:rPr>
              <a:t>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논문에서도 </a:t>
            </a:r>
            <a:r>
              <a:rPr lang="ko-KR" altLang="en-US" dirty="0" smtClean="0">
                <a:sym typeface="Wingdings" panose="05000000000000000000" pitchFamily="2" charset="2"/>
              </a:rPr>
              <a:t>지적했듯이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컴퓨터 비전에서는 역사에 묻혀있던 아이디어가 종종 부활하곤 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역사를 </a:t>
            </a:r>
            <a:r>
              <a:rPr lang="ko-KR" altLang="en-US" dirty="0" smtClean="0">
                <a:sym typeface="Wingdings" panose="05000000000000000000" pitchFamily="2" charset="2"/>
              </a:rPr>
              <a:t>돌아보는 일은 </a:t>
            </a:r>
            <a:r>
              <a:rPr lang="ko-KR" altLang="en-US" dirty="0">
                <a:sym typeface="Wingdings" panose="05000000000000000000" pitchFamily="2" charset="2"/>
              </a:rPr>
              <a:t>사치가 아니라 현실이다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6421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9.2.2 </a:t>
            </a:r>
            <a:r>
              <a:rPr lang="ko-KR" altLang="en-US" dirty="0" smtClean="0"/>
              <a:t>기하 정렬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7</a:t>
            </a:r>
            <a:r>
              <a:rPr lang="ko-KR" altLang="en-US" dirty="0" smtClean="0"/>
              <a:t>장</a:t>
            </a:r>
            <a:r>
              <a:rPr lang="en-US" altLang="ko-KR" dirty="0" smtClean="0"/>
              <a:t>(7.3</a:t>
            </a:r>
            <a:r>
              <a:rPr lang="ko-KR" altLang="en-US" dirty="0" smtClean="0"/>
              <a:t>절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기법을 확장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7.3</a:t>
            </a:r>
            <a:r>
              <a:rPr lang="ko-KR" altLang="en-US" dirty="0" smtClean="0"/>
              <a:t>절은 물체가 하나인 경우인데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인식은 물체가 여러 종류임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 구축 단계와 인식 단계로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모델 구축 단</a:t>
            </a:r>
            <a:r>
              <a:rPr lang="ko-KR" altLang="en-US" dirty="0"/>
              <a:t>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물체 부류 별로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특징을 추출하고 빠른 인식을 위해 </a:t>
            </a:r>
            <a:r>
              <a:rPr lang="ko-KR" altLang="en-US" dirty="0" err="1" smtClean="0"/>
              <a:t>인덱싱하여</a:t>
            </a:r>
            <a:r>
              <a:rPr lang="ko-KR" altLang="en-US" dirty="0" smtClean="0"/>
              <a:t> 저장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07" y="3356992"/>
            <a:ext cx="4504365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6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9.2.2 </a:t>
            </a:r>
            <a:r>
              <a:rPr lang="ko-KR" altLang="en-US" dirty="0" smtClean="0"/>
              <a:t>기하 정렬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인식 단계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 영상에 어떤 물체가 있는지 알아내고 자세를 나타내는 행렬을 추정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물체 부류 각각에 대해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기하 정렬</a:t>
            </a:r>
            <a:r>
              <a:rPr lang="en-US" altLang="ko-KR" dirty="0" smtClean="0"/>
              <a:t>(RANSAC)</a:t>
            </a:r>
            <a:r>
              <a:rPr lang="ko-KR" altLang="en-US" dirty="0" smtClean="0"/>
              <a:t>이 성공하면 인식한 것으로 간주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66" y="2204864"/>
            <a:ext cx="5359394" cy="390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47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9.2.2 </a:t>
            </a:r>
            <a:r>
              <a:rPr lang="ko-KR" altLang="en-US" dirty="0" smtClean="0"/>
              <a:t>기하 정렬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73" y="1412776"/>
            <a:ext cx="7440895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3473" y="948291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부록</a:t>
            </a:r>
            <a:r>
              <a:rPr lang="en-US" altLang="ko-KR" dirty="0" smtClean="0"/>
              <a:t> A: </a:t>
            </a:r>
            <a:r>
              <a:rPr lang="ko-KR" altLang="en-US" dirty="0" smtClean="0"/>
              <a:t>간판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95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9.2.3 </a:t>
            </a:r>
            <a:r>
              <a:rPr lang="ko-KR" altLang="en-US" dirty="0" smtClean="0"/>
              <a:t>단어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어떻게 하면 빠르게 인식을 수행할 수 있나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시간 분량의 비디오를 검색하는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초당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장을 처리한다면 여섯 시간 소요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정보 검색 원리를 빌어옴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단어 가방의 발상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정보 </a:t>
            </a:r>
            <a:r>
              <a:rPr lang="ko-KR" altLang="en-US" dirty="0" smtClean="0"/>
              <a:t>검색의 원리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문서를 단어의 빈도 벡터로 변환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27" y="3490567"/>
            <a:ext cx="7058025" cy="303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546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9.2.3 </a:t>
            </a:r>
            <a:r>
              <a:rPr lang="ko-KR" altLang="en-US" dirty="0" smtClean="0"/>
              <a:t>단어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정보 검색 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문서 간의 유사성 측정이 핵심 연산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문서 </a:t>
            </a:r>
            <a:r>
              <a:rPr lang="en-US" altLang="ko-KR" i="1" dirty="0" smtClean="0"/>
              <a:t>t</a:t>
            </a:r>
            <a:r>
              <a:rPr lang="en-US" altLang="ko-KR" baseline="-25000" dirty="0" smtClean="0"/>
              <a:t>1</a:t>
            </a:r>
            <a:r>
              <a:rPr lang="ko-KR" altLang="en-US" dirty="0" smtClean="0"/>
              <a:t>과 </a:t>
            </a:r>
            <a:r>
              <a:rPr lang="en-US" altLang="ko-KR" i="1" dirty="0" smtClean="0"/>
              <a:t>t</a:t>
            </a:r>
            <a:r>
              <a:rPr lang="en-US" altLang="ko-KR" baseline="-25000" dirty="0" smtClean="0"/>
              <a:t>2</a:t>
            </a:r>
            <a:r>
              <a:rPr lang="ko-KR" altLang="en-US" dirty="0" smtClean="0"/>
              <a:t>가 얼마나 유사한가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/>
              <a:t>문서 </a:t>
            </a:r>
            <a:r>
              <a:rPr lang="en-US" altLang="ko-KR" i="1" dirty="0" smtClean="0"/>
              <a:t>t</a:t>
            </a:r>
            <a:r>
              <a:rPr lang="en-US" altLang="ko-KR" baseline="-25000" dirty="0" smtClean="0"/>
              <a:t>1</a:t>
            </a:r>
            <a:r>
              <a:rPr lang="ko-KR" altLang="en-US" dirty="0" smtClean="0"/>
              <a:t>은 </a:t>
            </a:r>
            <a:r>
              <a:rPr lang="en-US" altLang="ko-KR" i="1" dirty="0" smtClean="0"/>
              <a:t>t</a:t>
            </a:r>
            <a:r>
              <a:rPr lang="en-US" altLang="ko-KR" baseline="-25000" dirty="0" smtClean="0"/>
              <a:t>2</a:t>
            </a:r>
            <a:r>
              <a:rPr lang="ko-KR" altLang="en-US" dirty="0" smtClean="0"/>
              <a:t>와 </a:t>
            </a:r>
            <a:r>
              <a:rPr lang="en-US" altLang="ko-KR" i="1" dirty="0" smtClean="0"/>
              <a:t>t</a:t>
            </a:r>
            <a:r>
              <a:rPr lang="en-US" altLang="ko-KR" baseline="-25000" dirty="0" smtClean="0"/>
              <a:t>3</a:t>
            </a:r>
            <a:r>
              <a:rPr lang="ko-KR" altLang="en-US" dirty="0" smtClean="0"/>
              <a:t> 중 누구와 더 가까운가</a:t>
            </a:r>
            <a:r>
              <a:rPr lang="en-US" altLang="ko-KR" dirty="0" smtClean="0"/>
              <a:t>?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tf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빈도 벡터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 smtClean="0"/>
              <a:t>d</a:t>
            </a:r>
            <a:r>
              <a:rPr lang="ko-KR" altLang="en-US" dirty="0" smtClean="0"/>
              <a:t>는 사전의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</a:t>
            </a:r>
            <a:endParaRPr lang="en-US" altLang="ko-KR" dirty="0"/>
          </a:p>
          <a:p>
            <a:pPr lvl="1"/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err="1" smtClean="0">
                <a:solidFill>
                  <a:srgbClr val="0000FF"/>
                </a:solidFill>
              </a:rPr>
              <a:t>tf-idf</a:t>
            </a:r>
            <a:r>
              <a:rPr lang="en-US" altLang="ko-KR" dirty="0" smtClean="0">
                <a:solidFill>
                  <a:srgbClr val="0000FF"/>
                </a:solidFill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벡터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역문서 빈도 벡터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문서에 덜 나타난 단어는 가중치를 높이려는 의도 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N</a:t>
            </a:r>
            <a:r>
              <a:rPr lang="ko-KR" altLang="en-US" dirty="0" smtClean="0"/>
              <a:t>은 문서의 전체 개수이고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N</a:t>
            </a:r>
            <a:r>
              <a:rPr lang="en-US" altLang="ko-KR" i="1" baseline="-25000" dirty="0" smtClean="0"/>
              <a:t>i</a:t>
            </a:r>
            <a:r>
              <a:rPr lang="ko-KR" altLang="en-US" dirty="0" smtClean="0"/>
              <a:t>는 </a:t>
            </a:r>
            <a:r>
              <a:rPr lang="en-US" altLang="ko-KR" i="1" dirty="0" err="1" smtClean="0"/>
              <a:t>i</a:t>
            </a:r>
            <a:r>
              <a:rPr lang="ko-KR" altLang="en-US" dirty="0" smtClean="0"/>
              <a:t>번째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단어가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나타난 문서의 수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 smtClean="0"/>
              <a:t>tf</a:t>
            </a:r>
            <a:r>
              <a:rPr lang="ko-KR" altLang="en-US" dirty="0" smtClean="0"/>
              <a:t>보다 성능이 좋아 </a:t>
            </a:r>
            <a:r>
              <a:rPr lang="en-US" altLang="ko-KR" dirty="0" err="1" smtClean="0"/>
              <a:t>tf-idf</a:t>
            </a:r>
            <a:r>
              <a:rPr lang="ko-KR" altLang="en-US" dirty="0" smtClean="0"/>
              <a:t>를 주로 사용함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068960"/>
            <a:ext cx="3024336" cy="47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085184"/>
            <a:ext cx="6048672" cy="1069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09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9.2.3 </a:t>
            </a:r>
            <a:r>
              <a:rPr lang="ko-KR" altLang="en-US" dirty="0" smtClean="0"/>
              <a:t>단어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유사성 측정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문서에서 추출한 빈도 벡터 </a:t>
            </a:r>
            <a:r>
              <a:rPr lang="en-US" altLang="ko-KR" b="1" dirty="0" smtClean="0"/>
              <a:t>v</a:t>
            </a:r>
            <a:r>
              <a:rPr lang="en-US" altLang="ko-KR" baseline="-25000" dirty="0" smtClean="0"/>
              <a:t>1</a:t>
            </a:r>
            <a:r>
              <a:rPr lang="ko-KR" altLang="en-US" dirty="0" smtClean="0"/>
              <a:t>과 </a:t>
            </a:r>
            <a:r>
              <a:rPr lang="en-US" altLang="ko-KR" b="1" dirty="0" smtClean="0"/>
              <a:t>v</a:t>
            </a:r>
            <a:r>
              <a:rPr lang="en-US" altLang="ko-KR" baseline="-25000" dirty="0" smtClean="0"/>
              <a:t>2</a:t>
            </a:r>
            <a:r>
              <a:rPr lang="ko-KR" altLang="en-US" dirty="0" smtClean="0"/>
              <a:t>를 비교하여 측정</a:t>
            </a:r>
            <a:r>
              <a:rPr lang="en-US" altLang="ko-KR" dirty="0" smtClean="0"/>
              <a:t>:  </a:t>
            </a:r>
            <a:r>
              <a:rPr lang="ko-KR" altLang="en-US" dirty="0" smtClean="0"/>
              <a:t>코사인 유사도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미리 정규화해 두면</a:t>
            </a:r>
            <a:r>
              <a:rPr lang="en-US" altLang="ko-KR" dirty="0" smtClean="0"/>
              <a:t>,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324" y="1798023"/>
            <a:ext cx="5266020" cy="69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047" y="3201303"/>
            <a:ext cx="5587297" cy="537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48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9.2.3 </a:t>
            </a:r>
            <a:r>
              <a:rPr lang="ko-KR" altLang="en-US" dirty="0" smtClean="0"/>
              <a:t>단어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가방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0728"/>
            <a:ext cx="8102574" cy="474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05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PREVIEW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smtClean="0"/>
              <a:t>인식은 컴퓨터 비전의 핵심 주제이고 궁극의 목표</a:t>
            </a:r>
            <a:endParaRPr lang="en-US" altLang="ko-KR" smtClean="0"/>
          </a:p>
          <a:p>
            <a:pPr lvl="1"/>
            <a:r>
              <a:rPr lang="ko-KR" altLang="en-US" smtClean="0"/>
              <a:t>인식이 해결되면</a:t>
            </a:r>
            <a:r>
              <a:rPr lang="en-US" altLang="ko-KR" smtClean="0"/>
              <a:t>, </a:t>
            </a:r>
            <a:r>
              <a:rPr lang="ko-KR" altLang="en-US" smtClean="0"/>
              <a:t>모든 처리 단계가 해결되었음을 뜻함</a:t>
            </a:r>
            <a:endParaRPr lang="en-US" altLang="ko-KR" smtClean="0"/>
          </a:p>
          <a:p>
            <a:pPr lvl="1"/>
            <a:r>
              <a:rPr lang="ko-KR" altLang="en-US" smtClean="0"/>
              <a:t>현재 기술 수준은 유아보다 못함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04864"/>
            <a:ext cx="3962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9.2.3 </a:t>
            </a:r>
            <a:r>
              <a:rPr lang="ko-KR" altLang="en-US" dirty="0" smtClean="0"/>
              <a:t>단어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영상 인식에 적용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9-8 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무엇을 단어로 삼을 수 것인가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지역 특징 </a:t>
            </a:r>
            <a:r>
              <a:rPr lang="en-US" altLang="ko-KR" dirty="0" smtClean="0"/>
              <a:t>(SIFT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SURF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훌륭한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후보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추출된 특징 벡터가 달라 사전 크기가 너무 커질 뿐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빈도를 셀 수 없음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예를 들어</a:t>
            </a:r>
            <a:r>
              <a:rPr lang="en-US" altLang="ko-KR" dirty="0" smtClean="0"/>
              <a:t>, (0.9, 0.2, 0.8)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(0.9, 0.20001, 0.8)</a:t>
            </a:r>
            <a:r>
              <a:rPr lang="ko-KR" altLang="en-US" dirty="0" smtClean="0"/>
              <a:t>은 아주 가까움에도 불구하고 같은 단어로 취급되지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 smtClean="0"/>
              <a:t>해결책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벡터 양자화를 적용하여 특징 공간을 </a:t>
            </a:r>
            <a:r>
              <a:rPr lang="en-US" altLang="ko-KR" i="1" dirty="0" smtClean="0">
                <a:sym typeface="Wingdings" panose="05000000000000000000" pitchFamily="2" charset="2"/>
              </a:rPr>
              <a:t>d</a:t>
            </a:r>
            <a:r>
              <a:rPr lang="ko-KR" altLang="en-US" dirty="0" smtClean="0">
                <a:sym typeface="Wingdings" panose="05000000000000000000" pitchFamily="2" charset="2"/>
              </a:rPr>
              <a:t>개 구간으로 나눈 뒤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각 구간의 대표 벡터를 구해 단어로 간주함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이를 </a:t>
            </a:r>
            <a:r>
              <a:rPr lang="ko-KR" alt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시각 단어</a:t>
            </a:r>
            <a:r>
              <a:rPr lang="ko-KR" altLang="en-US" dirty="0" smtClean="0">
                <a:sym typeface="Wingdings" panose="05000000000000000000" pitchFamily="2" charset="2"/>
              </a:rPr>
              <a:t>라 부름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새로운 특징 벡터가 입력되면 놓인 구간에 따라 시각 단어로 </a:t>
            </a:r>
            <a:r>
              <a:rPr lang="ko-KR" altLang="en-US" dirty="0" err="1" smtClean="0">
                <a:sym typeface="Wingdings" panose="05000000000000000000" pitchFamily="2" charset="2"/>
              </a:rPr>
              <a:t>매핑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벡터 양자화는 군집화 알고리즘으로 해결</a:t>
            </a:r>
            <a:r>
              <a:rPr lang="en-US" altLang="ko-KR" dirty="0" smtClean="0">
                <a:sym typeface="Wingdings" panose="05000000000000000000" pitchFamily="2" charset="2"/>
              </a:rPr>
              <a:t>: k-means</a:t>
            </a:r>
            <a:r>
              <a:rPr lang="ko-KR" altLang="en-US" dirty="0" smtClean="0">
                <a:sym typeface="Wingdings" panose="05000000000000000000" pitchFamily="2" charset="2"/>
              </a:rPr>
              <a:t>나 </a:t>
            </a:r>
            <a:r>
              <a:rPr lang="en-US" altLang="ko-KR" dirty="0" smtClean="0">
                <a:sym typeface="Wingdings" panose="05000000000000000000" pitchFamily="2" charset="2"/>
              </a:rPr>
              <a:t>SOM </a:t>
            </a:r>
            <a:r>
              <a:rPr lang="ko-KR" altLang="en-US" dirty="0" smtClean="0">
                <a:sym typeface="Wingdings" panose="05000000000000000000" pitchFamily="2" charset="2"/>
              </a:rPr>
              <a:t>등 </a:t>
            </a:r>
            <a:endParaRPr lang="en-US" altLang="ko-KR" dirty="0" smtClean="0"/>
          </a:p>
          <a:p>
            <a:pPr marL="447675" lvl="2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시각 단어로 바꾸었으니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정보 검색 기법을 적용할 수 있음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3693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9.2.3 </a:t>
            </a:r>
            <a:r>
              <a:rPr lang="ko-KR" altLang="en-US" dirty="0" smtClean="0"/>
              <a:t>단어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가방</a:t>
            </a:r>
            <a:endParaRPr lang="ko-KR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958128"/>
            <a:ext cx="5629562" cy="4127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83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9.2.3 </a:t>
            </a:r>
            <a:r>
              <a:rPr lang="ko-KR" altLang="en-US" dirty="0" smtClean="0"/>
              <a:t>단어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인식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smtClean="0"/>
              <a:t>이 기법을 시각 단어 가방 또는 </a:t>
            </a:r>
            <a:r>
              <a:rPr lang="ko-KR" altLang="en-US" dirty="0" err="1" smtClean="0"/>
              <a:t>키포인트</a:t>
            </a:r>
            <a:r>
              <a:rPr lang="ko-KR" altLang="en-US" dirty="0" smtClean="0"/>
              <a:t> 가방이라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실험 예 </a:t>
            </a:r>
            <a:r>
              <a:rPr lang="en-US" altLang="ko-KR" dirty="0" smtClean="0"/>
              <a:t>[Sivic2009]</a:t>
            </a:r>
          </a:p>
          <a:p>
            <a:pPr lvl="2"/>
            <a:r>
              <a:rPr lang="en-US" altLang="ko-KR" dirty="0" smtClean="0"/>
              <a:t>100</a:t>
            </a:r>
            <a:r>
              <a:rPr lang="ko-KR" altLang="en-US" dirty="0" smtClean="0"/>
              <a:t>분 분량 영화에서 추출한 </a:t>
            </a:r>
            <a:r>
              <a:rPr lang="en-US" altLang="ko-KR" dirty="0" smtClean="0"/>
              <a:t>5600</a:t>
            </a:r>
            <a:r>
              <a:rPr lang="ko-KR" altLang="en-US" dirty="0" smtClean="0"/>
              <a:t>장의 </a:t>
            </a:r>
            <a:r>
              <a:rPr lang="ko-KR" altLang="en-US" dirty="0" err="1" smtClean="0"/>
              <a:t>키프레임에서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0.36</a:t>
            </a:r>
            <a:r>
              <a:rPr lang="ko-KR" altLang="en-US" dirty="0" smtClean="0"/>
              <a:t>초에 물체 검색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3960440" cy="2603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821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179512" y="908720"/>
            <a:ext cx="8784976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9.3.1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단어 가방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9.3.2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부품 모델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9.3.3 </a:t>
            </a:r>
            <a:r>
              <a:rPr lang="ko-KR" altLang="en-US" sz="2800" dirty="0" err="1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컨볼루션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 신경망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9.3 </a:t>
            </a:r>
            <a:r>
              <a:rPr lang="ko-KR" altLang="en-US" dirty="0" smtClean="0"/>
              <a:t>범주 인식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420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9.3 </a:t>
            </a:r>
            <a:r>
              <a:rPr lang="ko-KR" altLang="en-US" dirty="0" smtClean="0"/>
              <a:t>범주 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범주에 속하는 샘플의 다양성</a:t>
            </a:r>
            <a:endParaRPr lang="en-US" altLang="ko-KR" dirty="0" smtClean="0"/>
          </a:p>
          <a:p>
            <a:pPr lvl="1"/>
            <a:r>
              <a:rPr lang="ko-KR" altLang="en-US" dirty="0"/>
              <a:t>범주 인식은 </a:t>
            </a:r>
            <a:r>
              <a:rPr lang="ko-KR" altLang="en-US" dirty="0" err="1"/>
              <a:t>부류내</a:t>
            </a:r>
            <a:r>
              <a:rPr lang="ko-KR" altLang="en-US" dirty="0"/>
              <a:t> 변화가 매우 심한 문제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‘</a:t>
            </a:r>
            <a:r>
              <a:rPr lang="ko-KR" altLang="en-US" dirty="0" smtClean="0"/>
              <a:t>자동차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라는 범주와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소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라는 범주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5837813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37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9.3 </a:t>
            </a:r>
            <a:r>
              <a:rPr lang="ko-KR" altLang="en-US" dirty="0" smtClean="0"/>
              <a:t>범주 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현재 기술 수준과 노력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돌을 갓 지난 아이보다 훨씬 못한 수준</a:t>
            </a:r>
            <a:endParaRPr lang="en-US" altLang="ko-KR" dirty="0"/>
          </a:p>
          <a:p>
            <a:pPr lvl="1"/>
            <a:r>
              <a:rPr lang="en-US" altLang="ko-KR" dirty="0" smtClean="0"/>
              <a:t>ILSVRC</a:t>
            </a:r>
            <a:r>
              <a:rPr lang="ko-KR" altLang="en-US" dirty="0" smtClean="0"/>
              <a:t>의 우승자가 선두 그룹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2012</a:t>
            </a:r>
            <a:r>
              <a:rPr lang="ko-KR" altLang="en-US" dirty="0" smtClean="0"/>
              <a:t>년 토론토 대학의 슈퍼 비전 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2013</a:t>
            </a:r>
            <a:r>
              <a:rPr lang="ko-KR" altLang="en-US" dirty="0" smtClean="0"/>
              <a:t>년 벤처 업체 </a:t>
            </a:r>
            <a:r>
              <a:rPr lang="en-US" altLang="ko-KR" dirty="0" err="1" smtClean="0"/>
              <a:t>Clarifai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강한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지도와 약한 지도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PASCAL VOC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ILSVRC</a:t>
            </a:r>
            <a:r>
              <a:rPr lang="ko-KR" altLang="en-US" dirty="0" smtClean="0"/>
              <a:t>는 약한 지도 채택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0385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9.3.1 </a:t>
            </a:r>
            <a:r>
              <a:rPr lang="ko-KR" altLang="en-US" dirty="0" smtClean="0"/>
              <a:t>단어 가방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단어 가방을 범주 인식에 적용하려면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smtClean="0"/>
              <a:t>서로 다른 모양을 갖는 여러 샘플이 한 범주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부류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속하므로 </a:t>
            </a:r>
            <a:r>
              <a:rPr lang="ko-KR" altLang="en-US" dirty="0" smtClean="0">
                <a:solidFill>
                  <a:srgbClr val="0000FF"/>
                </a:solidFill>
              </a:rPr>
              <a:t>분류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2667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사례 인식에서는 </a:t>
            </a:r>
            <a:r>
              <a:rPr lang="ko-KR" altLang="en-US" dirty="0" err="1" smtClean="0"/>
              <a:t>매칭을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 smtClean="0"/>
              <a:t>분류는 </a:t>
            </a:r>
            <a:r>
              <a:rPr lang="en-US" altLang="ko-KR" dirty="0" smtClean="0"/>
              <a:t>8</a:t>
            </a:r>
            <a:r>
              <a:rPr lang="ko-KR" altLang="en-US" dirty="0" smtClean="0"/>
              <a:t>장의 기계 학습으로 해결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2" y="2580302"/>
            <a:ext cx="6991350" cy="336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9.3.1 </a:t>
            </a:r>
            <a:r>
              <a:rPr lang="ko-KR" altLang="en-US" dirty="0" smtClean="0"/>
              <a:t>단어 가방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적용 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단어 가방을 범주 인식에 최초로 적용 </a:t>
            </a:r>
            <a:r>
              <a:rPr lang="en-US" altLang="ko-KR" dirty="0" smtClean="0"/>
              <a:t>[Csurka2004]</a:t>
            </a:r>
          </a:p>
          <a:p>
            <a:pPr lvl="2"/>
            <a:r>
              <a:rPr lang="ko-KR" altLang="en-US" dirty="0" smtClean="0"/>
              <a:t>특징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해리스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어파인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관심점과</a:t>
            </a:r>
            <a:r>
              <a:rPr lang="en-US" altLang="ko-KR" dirty="0" smtClean="0"/>
              <a:t> SIFT </a:t>
            </a:r>
            <a:r>
              <a:rPr lang="ko-KR" altLang="en-US" dirty="0" smtClean="0"/>
              <a:t>기술자</a:t>
            </a:r>
            <a:endParaRPr lang="en-US" altLang="ko-KR" dirty="0" smtClean="0"/>
          </a:p>
          <a:p>
            <a:pPr lvl="2"/>
            <a:r>
              <a:rPr lang="en-US" altLang="ko-KR" i="1" dirty="0" smtClean="0"/>
              <a:t>k</a:t>
            </a:r>
            <a:r>
              <a:rPr lang="en-US" altLang="ko-KR" dirty="0" smtClean="0"/>
              <a:t>-means</a:t>
            </a:r>
            <a:r>
              <a:rPr lang="ko-KR" altLang="en-US" dirty="0" smtClean="0"/>
              <a:t>로 벡터 양자화 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k</a:t>
            </a:r>
            <a:r>
              <a:rPr lang="en-US" altLang="ko-KR" dirty="0" smtClean="0"/>
              <a:t>=1000, </a:t>
            </a:r>
            <a:r>
              <a:rPr lang="en-US" altLang="ko-KR" i="1" dirty="0" smtClean="0"/>
              <a:t>k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 </a:t>
            </a:r>
            <a:r>
              <a:rPr lang="en-US" altLang="ko-KR" i="1" dirty="0" smtClean="0"/>
              <a:t>d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분류기</a:t>
            </a:r>
            <a:r>
              <a:rPr lang="en-US" altLang="ko-KR" dirty="0" smtClean="0"/>
              <a:t>: SVM</a:t>
            </a:r>
          </a:p>
          <a:p>
            <a:pPr lvl="2"/>
            <a:r>
              <a:rPr lang="ko-KR" altLang="en-US" dirty="0" smtClean="0"/>
              <a:t>성능 실험</a:t>
            </a:r>
            <a:r>
              <a:rPr lang="en-US" altLang="ko-KR" dirty="0" smtClean="0"/>
              <a:t>: 7</a:t>
            </a:r>
            <a:r>
              <a:rPr lang="ko-KR" altLang="en-US" dirty="0" smtClean="0"/>
              <a:t>부류</a:t>
            </a:r>
            <a:r>
              <a:rPr lang="en-US" altLang="ko-KR" dirty="0" smtClean="0"/>
              <a:t>(</a:t>
            </a:r>
            <a:r>
              <a:rPr lang="ko-KR" altLang="en-US" dirty="0" smtClean="0"/>
              <a:t>얼굴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빌딩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전화기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자전거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책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15% </a:t>
            </a:r>
            <a:r>
              <a:rPr lang="ko-KR" altLang="en-US" dirty="0" err="1" smtClean="0"/>
              <a:t>오류율</a:t>
            </a:r>
            <a:endParaRPr lang="en-US" altLang="ko-KR" dirty="0"/>
          </a:p>
          <a:p>
            <a:pPr lvl="1"/>
            <a:r>
              <a:rPr lang="ko-KR" altLang="en-US" dirty="0"/>
              <a:t>여러</a:t>
            </a:r>
            <a:r>
              <a:rPr lang="en-US" altLang="ko-KR" dirty="0"/>
              <a:t> </a:t>
            </a:r>
            <a:r>
              <a:rPr lang="ko-KR" altLang="en-US" dirty="0"/>
              <a:t>종류의</a:t>
            </a:r>
            <a:r>
              <a:rPr lang="en-US" altLang="ko-KR" dirty="0"/>
              <a:t> </a:t>
            </a:r>
            <a:r>
              <a:rPr lang="ko-KR" altLang="en-US" dirty="0"/>
              <a:t>특징과 </a:t>
            </a:r>
            <a:r>
              <a:rPr lang="en-US" altLang="ko-KR" dirty="0"/>
              <a:t>SVM</a:t>
            </a:r>
            <a:r>
              <a:rPr lang="ko-KR" altLang="en-US" dirty="0"/>
              <a:t>의 여러 </a:t>
            </a:r>
            <a:r>
              <a:rPr lang="ko-KR" altLang="en-US" dirty="0" err="1" smtClean="0"/>
              <a:t>커널에</a:t>
            </a:r>
            <a:r>
              <a:rPr lang="ko-KR" altLang="en-US" dirty="0" smtClean="0"/>
              <a:t> 대해 성능 비교 </a:t>
            </a:r>
            <a:r>
              <a:rPr lang="en-US" altLang="ko-KR" dirty="0" smtClean="0"/>
              <a:t>[Zhang2007]</a:t>
            </a:r>
          </a:p>
          <a:p>
            <a:pPr lvl="1"/>
            <a:r>
              <a:rPr lang="ko-KR" altLang="en-US" dirty="0" err="1" smtClean="0"/>
              <a:t>에이더부스트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[Opelt2006]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단어 가방의 한계와 극복 노력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물체의 모양</a:t>
            </a:r>
            <a:r>
              <a:rPr lang="en-US" altLang="ko-KR" dirty="0" smtClean="0"/>
              <a:t>(</a:t>
            </a:r>
            <a:r>
              <a:rPr lang="ko-KR" altLang="en-US" dirty="0" smtClean="0"/>
              <a:t>물체를 구성하는 부품과 그들 간의 관계 정보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배제한 채 외관만 사용하는 외관</a:t>
            </a:r>
            <a:r>
              <a:rPr lang="en-US" altLang="ko-KR" dirty="0" smtClean="0"/>
              <a:t>-</a:t>
            </a:r>
            <a:r>
              <a:rPr lang="ko-KR" altLang="en-US" dirty="0" smtClean="0"/>
              <a:t>기반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극복 노력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코렐로그램</a:t>
            </a:r>
            <a:r>
              <a:rPr lang="ko-KR" altLang="en-US" dirty="0" smtClean="0"/>
              <a:t> 활용</a:t>
            </a:r>
            <a:r>
              <a:rPr lang="en-US" altLang="ko-KR" dirty="0" smtClean="0"/>
              <a:t>[Sarese2006], </a:t>
            </a:r>
            <a:r>
              <a:rPr lang="ko-KR" altLang="en-US" dirty="0" smtClean="0"/>
              <a:t>피라미드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 </a:t>
            </a:r>
            <a:r>
              <a:rPr lang="en-US" altLang="ko-KR" dirty="0" smtClean="0"/>
              <a:t>[Lazebnik2006]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9039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9.3.2 </a:t>
            </a:r>
            <a:r>
              <a:rPr lang="ko-KR" altLang="en-US" dirty="0" smtClean="0"/>
              <a:t>부품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부품 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물체를 구성하는 부품과 그들의 연결 관계를 표현하고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그것을 이용하여 학습과 인식을 수행하는 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초창기 연구 사례 </a:t>
            </a:r>
            <a:r>
              <a:rPr lang="en-US" altLang="ko-KR" dirty="0" smtClean="0"/>
              <a:t>[Fischler73, Felzenszwalb2005]</a:t>
            </a:r>
          </a:p>
          <a:p>
            <a:pPr lvl="2"/>
            <a:r>
              <a:rPr lang="ko-KR" altLang="en-US" dirty="0" smtClean="0"/>
              <a:t>사람 얼굴이나 몸을 모델링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88958"/>
            <a:ext cx="3096344" cy="233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24979"/>
            <a:ext cx="2761135" cy="2066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66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9.3.2 </a:t>
            </a:r>
            <a:r>
              <a:rPr lang="ko-KR" altLang="en-US" dirty="0" smtClean="0"/>
              <a:t>부품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별자리 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사람 얼굴의 다양한 변화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하지만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외관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모양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은 둘 다 일정한 범위 내에 존재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검은 눈동자를 밝은 흰자가 둘러싸고 있다는 외관 상 공통점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두 눈과 입은 삼각형을 이룬다는 모양 상 공통점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1"/>
            <a:r>
              <a:rPr lang="ko-KR" altLang="en-US" dirty="0" smtClean="0"/>
              <a:t>이러한 현상을 표현하며 학습과 인식이 가능한 학습 모델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별자리 모델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lvl="2"/>
            <a:r>
              <a:rPr lang="ko-KR" altLang="en-US" dirty="0" smtClean="0"/>
              <a:t>변화를 허용하는 융통성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변화를 일정한 범위 내로 한정하는 확률 모델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80928"/>
            <a:ext cx="5153218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14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사례 인식 </a:t>
            </a:r>
            <a:r>
              <a:rPr lang="en-US" altLang="ko-KR" dirty="0" smtClean="0"/>
              <a:t>vs. </a:t>
            </a:r>
            <a:r>
              <a:rPr lang="ko-KR" altLang="en-US" dirty="0" smtClean="0"/>
              <a:t>범주 인식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484784"/>
            <a:ext cx="385351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9.3.2 </a:t>
            </a:r>
            <a:r>
              <a:rPr lang="ko-KR" altLang="en-US" dirty="0" smtClean="0"/>
              <a:t>부품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별자리 모델을 이용한 인식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새로운 영상이 입력되면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가정</a:t>
            </a:r>
            <a:r>
              <a:rPr lang="en-US" altLang="ko-KR" dirty="0" smtClean="0"/>
              <a:t>-</a:t>
            </a:r>
            <a:r>
              <a:rPr lang="ko-KR" altLang="en-US" dirty="0" smtClean="0"/>
              <a:t>검증 수행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특징을 추출하고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 가정을 생성함 </a:t>
            </a:r>
            <a:r>
              <a:rPr lang="en-US" altLang="ko-KR" dirty="0" smtClean="0"/>
              <a:t>(</a:t>
            </a:r>
            <a:r>
              <a:rPr lang="ko-KR" altLang="en-US" dirty="0" smtClean="0"/>
              <a:t>그림 예에서는 </a:t>
            </a:r>
            <a:r>
              <a:rPr lang="en-US" altLang="ko-KR" i="1" dirty="0" smtClean="0"/>
              <a:t>h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~</a:t>
            </a:r>
            <a:r>
              <a:rPr lang="en-US" altLang="ko-KR" i="1" dirty="0" smtClean="0"/>
              <a:t>h</a:t>
            </a:r>
            <a:r>
              <a:rPr lang="en-US" altLang="ko-KR" baseline="-25000" dirty="0" smtClean="0"/>
              <a:t>4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2"/>
            <a:r>
              <a:rPr lang="en-US" altLang="ko-KR" i="1" dirty="0" smtClean="0"/>
              <a:t>h</a:t>
            </a:r>
            <a:r>
              <a:rPr lang="en-US" altLang="ko-KR" baseline="-25000" dirty="0" smtClean="0"/>
              <a:t>2</a:t>
            </a:r>
            <a:r>
              <a:rPr lang="ko-KR" altLang="en-US" dirty="0" smtClean="0"/>
              <a:t>는 세 부품의 외관도 들어맞고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모양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위치 관계</a:t>
            </a:r>
            <a:r>
              <a:rPr lang="en-US" altLang="ko-KR" dirty="0" smtClean="0"/>
              <a:t>)</a:t>
            </a:r>
            <a:r>
              <a:rPr lang="ko-KR" altLang="en-US" dirty="0" smtClean="0"/>
              <a:t>도 잘 맞으므로 검증 통과</a:t>
            </a:r>
            <a:endParaRPr lang="en-US" altLang="ko-KR" dirty="0" smtClean="0"/>
          </a:p>
          <a:p>
            <a:pPr lvl="2"/>
            <a:r>
              <a:rPr lang="en-US" altLang="ko-KR" i="1" dirty="0" smtClean="0"/>
              <a:t>h</a:t>
            </a:r>
            <a:r>
              <a:rPr lang="en-US" altLang="ko-KR" baseline="-25000" dirty="0" smtClean="0"/>
              <a:t>3</a:t>
            </a:r>
            <a:r>
              <a:rPr lang="ko-KR" altLang="en-US" dirty="0" smtClean="0"/>
              <a:t>은 눈 </a:t>
            </a:r>
            <a:r>
              <a:rPr lang="ko-KR" altLang="en-US" dirty="0"/>
              <a:t>부품의 </a:t>
            </a:r>
            <a:r>
              <a:rPr lang="ko-KR" altLang="en-US" dirty="0" smtClean="0"/>
              <a:t>외관은 맞으나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입은 맞지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모양도 맞지 않아 기각</a:t>
            </a:r>
            <a:endParaRPr lang="en-US" altLang="ko-KR" dirty="0" smtClean="0"/>
          </a:p>
          <a:p>
            <a:pPr lvl="2"/>
            <a:r>
              <a:rPr lang="en-US" altLang="ko-KR" i="1" dirty="0" smtClean="0"/>
              <a:t>h</a:t>
            </a:r>
            <a:r>
              <a:rPr lang="en-US" altLang="ko-KR" baseline="-25000" dirty="0" smtClean="0"/>
              <a:t>1</a:t>
            </a:r>
            <a:r>
              <a:rPr lang="ko-KR" altLang="en-US" dirty="0" smtClean="0"/>
              <a:t>에 나타난 실종된 부품도 처리 가능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12976"/>
            <a:ext cx="3600400" cy="2557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516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9.3.2 </a:t>
            </a:r>
            <a:r>
              <a:rPr lang="ko-KR" altLang="en-US" dirty="0" smtClean="0"/>
              <a:t>부품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인식 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 영상에서 검출된 특징의 개수를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사용하는 부품의 개수를 </a:t>
            </a:r>
            <a:r>
              <a:rPr lang="en-US" altLang="ko-KR" i="1" dirty="0" smtClean="0"/>
              <a:t>k</a:t>
            </a:r>
            <a:r>
              <a:rPr lang="ko-KR" altLang="en-US" dirty="0" smtClean="0"/>
              <a:t>라 하면 총 </a:t>
            </a:r>
            <a:r>
              <a:rPr lang="en-US" altLang="ko-KR" i="1" baseline="-25000" dirty="0" smtClean="0"/>
              <a:t>n</a:t>
            </a:r>
            <a:r>
              <a:rPr lang="en-US" altLang="ko-KR" baseline="-25000" dirty="0" smtClean="0"/>
              <a:t>+1</a:t>
            </a:r>
            <a:r>
              <a:rPr lang="en-US" altLang="ko-KR" dirty="0" smtClean="0"/>
              <a:t>P</a:t>
            </a:r>
            <a:r>
              <a:rPr lang="en-US" altLang="ko-KR" i="1" baseline="-25000" dirty="0" smtClean="0"/>
              <a:t>k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개의 가정이 생성됨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실종 부품을 허용하기 위해 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+1) </a:t>
            </a:r>
            <a:r>
              <a:rPr lang="en-US" altLang="ko-KR" dirty="0" smtClean="0">
                <a:sym typeface="Wingdings" panose="05000000000000000000" pitchFamily="2" charset="2"/>
              </a:rPr>
              <a:t> </a:t>
            </a:r>
            <a:r>
              <a:rPr lang="ko-KR" altLang="en-US" dirty="0" smtClean="0"/>
              <a:t>별자리를 닮았으므로 별자리 모델이라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계산</a:t>
            </a:r>
            <a:r>
              <a:rPr lang="en-US" altLang="ko-KR" dirty="0" smtClean="0"/>
              <a:t> </a:t>
            </a:r>
            <a:r>
              <a:rPr lang="ko-KR" altLang="en-US" dirty="0" smtClean="0"/>
              <a:t>폭발 때문에 </a:t>
            </a:r>
            <a:r>
              <a:rPr lang="en-US" altLang="ko-KR" i="1" dirty="0" smtClean="0"/>
              <a:t>n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30</a:t>
            </a:r>
            <a:r>
              <a:rPr lang="ko-KR" altLang="en-US" dirty="0" smtClean="0"/>
              <a:t>이하 </a:t>
            </a:r>
            <a:r>
              <a:rPr lang="en-US" altLang="ko-KR" i="1" dirty="0" smtClean="0"/>
              <a:t>k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6 </a:t>
            </a:r>
            <a:r>
              <a:rPr lang="ko-KR" altLang="en-US" dirty="0" smtClean="0"/>
              <a:t>이하로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제한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08920"/>
            <a:ext cx="6965032" cy="327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42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9.3.2 </a:t>
            </a:r>
            <a:r>
              <a:rPr lang="ko-KR" altLang="en-US" dirty="0" smtClean="0"/>
              <a:t>부품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별자리 모델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부품의 </a:t>
            </a:r>
            <a:r>
              <a:rPr lang="ko-KR" altLang="en-US" dirty="0" smtClean="0">
                <a:solidFill>
                  <a:srgbClr val="0000FF"/>
                </a:solidFill>
              </a:rPr>
              <a:t>외관</a:t>
            </a:r>
            <a:r>
              <a:rPr lang="ko-KR" altLang="en-US" dirty="0" smtClean="0"/>
              <a:t>을 어떻게 표현할까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주로 지역 특징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관심점</a:t>
            </a:r>
            <a:r>
              <a:rPr lang="en-US" altLang="ko-KR" dirty="0" smtClean="0"/>
              <a:t>)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부품 별로 군집이 형성됨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군집을 </a:t>
            </a:r>
            <a:r>
              <a:rPr lang="ko-KR" altLang="en-US" dirty="0" err="1" smtClean="0">
                <a:sym typeface="Wingdings" panose="05000000000000000000" pitchFamily="2" charset="2"/>
              </a:rPr>
              <a:t>가우시안으로</a:t>
            </a:r>
            <a:r>
              <a:rPr lang="ko-KR" altLang="en-US" dirty="0" smtClean="0">
                <a:sym typeface="Wingdings" panose="05000000000000000000" pitchFamily="2" charset="2"/>
              </a:rPr>
              <a:t> 표현하는데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평균과 </a:t>
            </a:r>
            <a:r>
              <a:rPr lang="ko-KR" altLang="en-US" dirty="0" err="1" smtClean="0">
                <a:sym typeface="Wingdings" panose="05000000000000000000" pitchFamily="2" charset="2"/>
              </a:rPr>
              <a:t>공분산</a:t>
            </a:r>
            <a:r>
              <a:rPr lang="ko-KR" altLang="en-US" dirty="0" smtClean="0">
                <a:sym typeface="Wingdings" panose="05000000000000000000" pitchFamily="2" charset="2"/>
              </a:rPr>
              <a:t> 행렬이 </a:t>
            </a:r>
            <a:r>
              <a:rPr lang="el-GR" altLang="ko-KR" i="1" dirty="0" smtClean="0">
                <a:latin typeface="Times New Roman"/>
                <a:cs typeface="Times New Roman"/>
                <a:sym typeface="Wingdings" panose="05000000000000000000" pitchFamily="2" charset="2"/>
              </a:rPr>
              <a:t>Θ</a:t>
            </a:r>
            <a:r>
              <a:rPr lang="en-US" altLang="ko-KR" i="1" baseline="-25000" dirty="0" smtClean="0">
                <a:latin typeface="Times New Roman"/>
                <a:cs typeface="Times New Roman"/>
                <a:sym typeface="Wingdings" panose="05000000000000000000" pitchFamily="2" charset="2"/>
              </a:rPr>
              <a:t>appearance</a:t>
            </a:r>
            <a:r>
              <a:rPr lang="en-US" altLang="ko-KR" i="1" dirty="0" smtClean="0">
                <a:latin typeface="Times New Roman"/>
                <a:cs typeface="Times New Roman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Times New Roman"/>
                <a:cs typeface="Times New Roman"/>
                <a:sym typeface="Wingdings" panose="05000000000000000000" pitchFamily="2" charset="2"/>
              </a:rPr>
              <a:t>구성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4400352" cy="273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188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9.3.2 </a:t>
            </a:r>
            <a:r>
              <a:rPr lang="ko-KR" altLang="en-US" dirty="0" smtClean="0"/>
              <a:t>부품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별자리 모델 학습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모양</a:t>
            </a:r>
            <a:r>
              <a:rPr lang="ko-KR" altLang="en-US" dirty="0" smtClean="0"/>
              <a:t>을 어떻게 표현할까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여러 부품이 일정한 위치 관계 형성</a:t>
            </a:r>
            <a:endParaRPr lang="en-US" altLang="ko-KR" dirty="0" smtClean="0"/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위치 관계를 </a:t>
            </a:r>
            <a:r>
              <a:rPr lang="ko-KR" altLang="en-US" dirty="0" err="1" smtClean="0">
                <a:sym typeface="Wingdings" panose="05000000000000000000" pitchFamily="2" charset="2"/>
              </a:rPr>
              <a:t>가우시안으로</a:t>
            </a:r>
            <a:r>
              <a:rPr lang="ko-KR" altLang="en-US" dirty="0" smtClean="0">
                <a:sym typeface="Wingdings" panose="05000000000000000000" pitchFamily="2" charset="2"/>
              </a:rPr>
              <a:t> 표현하는데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평균과 </a:t>
            </a:r>
            <a:r>
              <a:rPr lang="ko-KR" altLang="en-US" dirty="0" err="1" smtClean="0">
                <a:sym typeface="Wingdings" panose="05000000000000000000" pitchFamily="2" charset="2"/>
              </a:rPr>
              <a:t>공분산</a:t>
            </a:r>
            <a:r>
              <a:rPr lang="ko-KR" altLang="en-US" dirty="0" smtClean="0">
                <a:sym typeface="Wingdings" panose="05000000000000000000" pitchFamily="2" charset="2"/>
              </a:rPr>
              <a:t> 행렬이 </a:t>
            </a:r>
            <a:r>
              <a:rPr lang="el-GR" altLang="ko-KR" i="1" dirty="0" smtClean="0">
                <a:latin typeface="Times New Roman"/>
                <a:cs typeface="Times New Roman"/>
                <a:sym typeface="Wingdings" panose="05000000000000000000" pitchFamily="2" charset="2"/>
              </a:rPr>
              <a:t>Θ</a:t>
            </a:r>
            <a:r>
              <a:rPr lang="en-US" altLang="ko-KR" i="1" baseline="-25000" dirty="0" smtClean="0">
                <a:latin typeface="Times New Roman"/>
                <a:cs typeface="Times New Roman"/>
                <a:sym typeface="Wingdings" panose="05000000000000000000" pitchFamily="2" charset="2"/>
              </a:rPr>
              <a:t>shape</a:t>
            </a:r>
            <a:r>
              <a:rPr lang="en-US" altLang="ko-KR" i="1" dirty="0" smtClean="0">
                <a:latin typeface="Times New Roman"/>
                <a:cs typeface="Times New Roman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Times New Roman"/>
                <a:cs typeface="Times New Roman"/>
                <a:sym typeface="Wingdings" panose="05000000000000000000" pitchFamily="2" charset="2"/>
              </a:rPr>
              <a:t>구성</a:t>
            </a:r>
            <a:r>
              <a:rPr lang="en-US" altLang="ko-KR" dirty="0" smtClean="0">
                <a:solidFill>
                  <a:srgbClr val="0000FF"/>
                </a:solidFill>
                <a:latin typeface="Times New Roman"/>
                <a:cs typeface="Times New Roman"/>
                <a:sym typeface="Wingdings" panose="05000000000000000000" pitchFamily="2" charset="2"/>
              </a:rPr>
              <a:t> 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/>
              <a:t>별자리 모델을 표현하는 매개변수</a:t>
            </a:r>
            <a:r>
              <a:rPr lang="en-US" altLang="ko-KR" dirty="0" smtClean="0"/>
              <a:t>=</a:t>
            </a:r>
            <a:r>
              <a:rPr lang="el-GR" altLang="ko-KR" i="1" dirty="0">
                <a:latin typeface="Times New Roman"/>
                <a:cs typeface="Times New Roman"/>
                <a:sym typeface="Wingdings" panose="05000000000000000000" pitchFamily="2" charset="2"/>
              </a:rPr>
              <a:t> Θ</a:t>
            </a:r>
            <a:r>
              <a:rPr lang="en-US" altLang="ko-KR" i="1" baseline="-25000" dirty="0" smtClean="0">
                <a:latin typeface="Times New Roman"/>
                <a:cs typeface="Times New Roman"/>
                <a:sym typeface="Wingdings" panose="05000000000000000000" pitchFamily="2" charset="2"/>
              </a:rPr>
              <a:t>appearance</a:t>
            </a:r>
            <a:r>
              <a:rPr lang="ko-KR" altLang="en-US" dirty="0" smtClean="0">
                <a:latin typeface="Times New Roman"/>
                <a:cs typeface="Times New Roman"/>
                <a:sym typeface="Wingdings" panose="05000000000000000000" pitchFamily="2" charset="2"/>
              </a:rPr>
              <a:t>와 </a:t>
            </a:r>
            <a:r>
              <a:rPr lang="el-GR" altLang="ko-KR" i="1" dirty="0">
                <a:latin typeface="Times New Roman"/>
                <a:cs typeface="Times New Roman"/>
                <a:sym typeface="Wingdings" panose="05000000000000000000" pitchFamily="2" charset="2"/>
              </a:rPr>
              <a:t>Θ</a:t>
            </a:r>
            <a:r>
              <a:rPr lang="en-US" altLang="ko-KR" i="1" baseline="-25000" dirty="0" smtClean="0">
                <a:latin typeface="Times New Roman"/>
                <a:cs typeface="Times New Roman"/>
                <a:sym typeface="Wingdings" panose="05000000000000000000" pitchFamily="2" charset="2"/>
              </a:rPr>
              <a:t>shape</a:t>
            </a:r>
          </a:p>
          <a:p>
            <a:endParaRPr lang="en-US" altLang="ko-KR" dirty="0" smtClean="0">
              <a:latin typeface="Times New Roman"/>
              <a:cs typeface="Times New Roman"/>
              <a:sym typeface="Wingdings" panose="05000000000000000000" pitchFamily="2" charset="2"/>
            </a:endParaRPr>
          </a:p>
          <a:p>
            <a:r>
              <a:rPr lang="ko-KR" altLang="en-US" dirty="0" smtClean="0">
                <a:latin typeface="Times New Roman"/>
                <a:cs typeface="Times New Roman"/>
                <a:sym typeface="Wingdings" panose="05000000000000000000" pitchFamily="2" charset="2"/>
              </a:rPr>
              <a:t>학습이 </a:t>
            </a:r>
            <a:r>
              <a:rPr lang="ko-KR" altLang="en-US" dirty="0" smtClean="0">
                <a:latin typeface="Times New Roman"/>
                <a:cs typeface="Times New Roman"/>
                <a:sym typeface="Wingdings" panose="05000000000000000000" pitchFamily="2" charset="2"/>
              </a:rPr>
              <a:t>할 일은 최적의 매개변수 값 </a:t>
            </a:r>
            <a:r>
              <a:rPr lang="ko-KR" altLang="en-US" dirty="0" smtClean="0"/>
              <a:t>추정</a:t>
            </a:r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학습 구현 사례 </a:t>
            </a:r>
            <a:r>
              <a:rPr lang="en-US" altLang="ko-KR" dirty="0" smtClean="0"/>
              <a:t>[Burl98, Weber2000b, Fergus2007]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한계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기하급수적인 </a:t>
            </a:r>
            <a:r>
              <a:rPr lang="ko-KR" altLang="en-US" dirty="0" err="1" smtClean="0"/>
              <a:t>계산량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지역 특징이 모든 물체에 적합한가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777881"/>
            <a:ext cx="5256584" cy="51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214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9.3.3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신경망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특징 추출과 분류를 동시에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특징 추출용 마스크를 학습으로 자동 설계 </a:t>
            </a:r>
            <a:r>
              <a:rPr lang="en-US" altLang="ko-KR" dirty="0" smtClean="0"/>
              <a:t>(8.2.3</a:t>
            </a:r>
            <a:r>
              <a:rPr lang="ko-KR" altLang="en-US" dirty="0" smtClean="0"/>
              <a:t>절 참조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ILSVRC-2012 </a:t>
            </a:r>
            <a:r>
              <a:rPr lang="ko-KR" altLang="en-US" dirty="0" smtClean="0"/>
              <a:t>대회</a:t>
            </a:r>
            <a:endParaRPr lang="en-US" altLang="ko-KR" dirty="0" smtClean="0"/>
          </a:p>
          <a:p>
            <a:pPr lvl="1"/>
            <a:r>
              <a:rPr lang="ko-KR" altLang="en-US" dirty="0"/>
              <a:t>토론토</a:t>
            </a:r>
            <a:r>
              <a:rPr lang="en-US" altLang="ko-KR" dirty="0"/>
              <a:t> </a:t>
            </a:r>
            <a:r>
              <a:rPr lang="ko-KR" altLang="en-US" dirty="0"/>
              <a:t>대학의 슈퍼비전 </a:t>
            </a:r>
            <a:r>
              <a:rPr lang="ko-KR" altLang="en-US" dirty="0" smtClean="0"/>
              <a:t>팀이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우승 </a:t>
            </a:r>
            <a:r>
              <a:rPr lang="en-US" altLang="ko-KR" dirty="0" smtClean="0"/>
              <a:t>[Krizhevsky2012]</a:t>
            </a:r>
          </a:p>
          <a:p>
            <a:pPr lvl="1"/>
            <a:r>
              <a:rPr lang="ko-KR" altLang="en-US" dirty="0" smtClean="0"/>
              <a:t>몇 가지 개선점</a:t>
            </a:r>
            <a:r>
              <a:rPr lang="en-US" altLang="ko-KR" dirty="0" smtClean="0"/>
              <a:t>: </a:t>
            </a:r>
            <a:r>
              <a:rPr lang="ko-KR" altLang="en-US" dirty="0" smtClean="0"/>
              <a:t>두 개의</a:t>
            </a:r>
            <a:r>
              <a:rPr lang="en-US" altLang="ko-KR" dirty="0"/>
              <a:t> </a:t>
            </a:r>
            <a:r>
              <a:rPr lang="ko-KR" altLang="en-US" dirty="0" smtClean="0"/>
              <a:t>부분 신경망으로 구성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드롭아웃</a:t>
            </a:r>
            <a:r>
              <a:rPr lang="ko-KR" altLang="en-US" dirty="0" smtClean="0"/>
              <a:t> 기법 적용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학습 샘플에 여러 변형을 적용하여 학습 집합 크기 키움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645024"/>
            <a:ext cx="6467299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060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9.3.3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신경망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ILSVRC-2013 </a:t>
            </a:r>
            <a:r>
              <a:rPr lang="ko-KR" altLang="en-US" dirty="0" smtClean="0"/>
              <a:t>대회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벤처 업체 </a:t>
            </a:r>
            <a:r>
              <a:rPr lang="en-US" altLang="ko-KR" dirty="0" err="1" smtClean="0"/>
              <a:t>Clarifai</a:t>
            </a:r>
            <a:r>
              <a:rPr lang="ko-KR" altLang="en-US" dirty="0" smtClean="0"/>
              <a:t>가 우승 </a:t>
            </a:r>
            <a:r>
              <a:rPr lang="en-US" altLang="ko-KR" dirty="0"/>
              <a:t>[Zeiler2013a</a:t>
            </a:r>
            <a:r>
              <a:rPr lang="en-US" altLang="ko-KR" dirty="0" smtClean="0"/>
              <a:t>]</a:t>
            </a:r>
          </a:p>
          <a:p>
            <a:pPr lvl="1"/>
            <a:r>
              <a:rPr lang="ko-KR" altLang="en-US" dirty="0" smtClean="0"/>
              <a:t>두드러진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개선점</a:t>
            </a:r>
            <a:endParaRPr lang="en-US" altLang="ko-KR" dirty="0" smtClean="0"/>
          </a:p>
          <a:p>
            <a:pPr lvl="2"/>
            <a:r>
              <a:rPr lang="ko-KR" altLang="en-US" dirty="0" err="1"/>
              <a:t>컨볼루션</a:t>
            </a:r>
            <a:r>
              <a:rPr lang="ko-KR" altLang="en-US" dirty="0"/>
              <a:t> 신경망을 </a:t>
            </a:r>
            <a:r>
              <a:rPr lang="ko-KR" altLang="en-US" dirty="0">
                <a:solidFill>
                  <a:srgbClr val="0000FF"/>
                </a:solidFill>
              </a:rPr>
              <a:t>시각화</a:t>
            </a:r>
            <a:r>
              <a:rPr lang="ko-KR" altLang="en-US" dirty="0"/>
              <a:t>하여 </a:t>
            </a:r>
            <a:r>
              <a:rPr lang="ko-KR" altLang="en-US" dirty="0" smtClean="0"/>
              <a:t>학습 과정에서 각 층의 역할을 이해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</a:t>
            </a:r>
            <a:r>
              <a:rPr lang="ko-KR" altLang="en-US" dirty="0" smtClean="0"/>
              <a:t>왜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잘 작동하는지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어떻게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하면 개선할 수 있을지에 대한 직관적인 이해를 바탕으로 신경망 구조를 최적화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신경망은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외관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모양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모두 보나</a:t>
            </a:r>
            <a:r>
              <a:rPr lang="en-US" altLang="ko-KR" dirty="0" smtClean="0"/>
              <a:t>?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3166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9.4 </a:t>
            </a:r>
            <a:r>
              <a:rPr lang="ko-KR" altLang="en-US" dirty="0" smtClean="0"/>
              <a:t>사람 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다양한 응용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감시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범죄 수사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엔터테인먼트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광고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방송 등</a:t>
            </a:r>
            <a:endParaRPr lang="en-US" altLang="ko-KR" dirty="0" smtClean="0"/>
          </a:p>
          <a:p>
            <a:pPr lvl="1">
              <a:buFont typeface="Wingdings"/>
              <a:buChar char="à"/>
            </a:pPr>
            <a:r>
              <a:rPr lang="ko-KR" altLang="en-US" dirty="0" smtClean="0">
                <a:sym typeface="Wingdings" panose="05000000000000000000" pitchFamily="2" charset="2"/>
              </a:rPr>
              <a:t> 컴퓨터 </a:t>
            </a:r>
            <a:r>
              <a:rPr lang="ko-KR" altLang="en-US" dirty="0" smtClean="0">
                <a:sym typeface="Wingdings" panose="05000000000000000000" pitchFamily="2" charset="2"/>
              </a:rPr>
              <a:t>비전이 가장 공을 들이는 연구 주제 중 하나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>
              <a:buFont typeface="Wingdings"/>
              <a:buChar char="à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생체 인식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주로 여러 가지를 인식하고 결과를 결합하는 다중 모드 방식을 사용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전반을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설명한 책 </a:t>
            </a:r>
            <a:r>
              <a:rPr lang="en-US" altLang="ko-KR" dirty="0" smtClean="0">
                <a:sym typeface="Wingdings" panose="05000000000000000000" pitchFamily="2" charset="2"/>
              </a:rPr>
              <a:t>[Jain2008]</a:t>
            </a:r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645024"/>
            <a:ext cx="5904656" cy="194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809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9.4 </a:t>
            </a:r>
            <a:r>
              <a:rPr lang="ko-KR" altLang="en-US" dirty="0" smtClean="0"/>
              <a:t>사람 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얼굴 인식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 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8.5</a:t>
            </a:r>
            <a:r>
              <a:rPr lang="ko-KR" altLang="en-US" dirty="0" smtClean="0">
                <a:sym typeface="Wingdings" panose="05000000000000000000" pitchFamily="2" charset="2"/>
              </a:rPr>
              <a:t>절의 얼굴 검출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비올라 </a:t>
            </a:r>
            <a:r>
              <a:rPr lang="ko-KR" altLang="en-US" dirty="0" err="1" smtClean="0">
                <a:sym typeface="Wingdings" panose="05000000000000000000" pitchFamily="2" charset="2"/>
              </a:rPr>
              <a:t>존스</a:t>
            </a:r>
            <a:r>
              <a:rPr lang="ko-KR" altLang="en-US" dirty="0" smtClean="0">
                <a:sym typeface="Wingdings" panose="05000000000000000000" pitchFamily="2" charset="2"/>
              </a:rPr>
              <a:t> 알고리즘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6.6</a:t>
            </a:r>
            <a:r>
              <a:rPr lang="ko-KR" altLang="en-US" dirty="0" smtClean="0">
                <a:sym typeface="Wingdings" panose="05000000000000000000" pitchFamily="2" charset="2"/>
              </a:rPr>
              <a:t>절의 얼굴 인식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고유 얼굴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초창기 논문 </a:t>
            </a:r>
            <a:r>
              <a:rPr lang="en-US" altLang="ko-KR" dirty="0" smtClean="0">
                <a:sym typeface="Wingdings" panose="05000000000000000000" pitchFamily="2" charset="2"/>
              </a:rPr>
              <a:t>[Kelly70, Kanade73]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컨볼루션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신경망 </a:t>
            </a:r>
            <a:r>
              <a:rPr lang="en-US" altLang="ko-KR" dirty="0" smtClean="0">
                <a:sym typeface="Wingdings" panose="05000000000000000000" pitchFamily="2" charset="2"/>
              </a:rPr>
              <a:t>[Lawrence97]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2.5</a:t>
            </a:r>
            <a:r>
              <a:rPr lang="ko-KR" altLang="en-US" dirty="0" smtClean="0">
                <a:sym typeface="Wingdings" panose="05000000000000000000" pitchFamily="2" charset="2"/>
              </a:rPr>
              <a:t>차원의 깊이 영상 </a:t>
            </a:r>
            <a:r>
              <a:rPr lang="en-US" altLang="ko-KR" dirty="0" smtClean="0">
                <a:sym typeface="Wingdings" panose="05000000000000000000" pitchFamily="2" charset="2"/>
              </a:rPr>
              <a:t>[Queirolo2010]</a:t>
            </a: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서베이</a:t>
            </a:r>
            <a:r>
              <a:rPr lang="ko-KR" altLang="en-US" dirty="0">
                <a:sym typeface="Wingdings" panose="05000000000000000000" pitchFamily="2" charset="2"/>
              </a:rPr>
              <a:t> 논문 </a:t>
            </a:r>
            <a:r>
              <a:rPr lang="en-US" altLang="ko-KR" dirty="0">
                <a:sym typeface="Wingdings" panose="05000000000000000000" pitchFamily="2" charset="2"/>
              </a:rPr>
              <a:t>[Zhao2003, Jafri2009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나이 인식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인식 </a:t>
            </a:r>
            <a:r>
              <a:rPr lang="en-US" altLang="ko-KR" dirty="0" smtClean="0">
                <a:sym typeface="Wingdings" panose="05000000000000000000" pitchFamily="2" charset="2"/>
              </a:rPr>
              <a:t>vs. </a:t>
            </a:r>
            <a:r>
              <a:rPr lang="ko-KR" altLang="en-US" dirty="0" smtClean="0">
                <a:sym typeface="Wingdings" panose="05000000000000000000" pitchFamily="2" charset="2"/>
              </a:rPr>
              <a:t>회귀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표적 광고에 유용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293096"/>
            <a:ext cx="3340423" cy="2231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271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9.4 </a:t>
            </a:r>
            <a:r>
              <a:rPr lang="ko-KR" altLang="en-US" dirty="0" smtClean="0"/>
              <a:t>사람 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성별 인식 </a:t>
            </a:r>
            <a:r>
              <a:rPr lang="en-US" altLang="ko-KR" dirty="0" smtClean="0">
                <a:sym typeface="Wingdings" panose="05000000000000000000" pitchFamily="2" charset="2"/>
              </a:rPr>
              <a:t>[Ng2012], </a:t>
            </a:r>
            <a:r>
              <a:rPr lang="ko-KR" altLang="en-US" dirty="0" smtClean="0">
                <a:sym typeface="Wingdings" panose="05000000000000000000" pitchFamily="2" charset="2"/>
              </a:rPr>
              <a:t>인종 인식 </a:t>
            </a:r>
            <a:r>
              <a:rPr lang="en-US" altLang="ko-KR" dirty="0" smtClean="0">
                <a:sym typeface="Wingdings" panose="05000000000000000000" pitchFamily="2" charset="2"/>
              </a:rPr>
              <a:t>[Muhammad2012, Lu2004]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표적 광고에 유용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표정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인식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보통 여섯 종류의 표정으로 분류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LBP </a:t>
            </a:r>
            <a:r>
              <a:rPr lang="ko-KR" altLang="en-US" dirty="0" smtClean="0">
                <a:sym typeface="Wingdings" panose="05000000000000000000" pitchFamily="2" charset="2"/>
              </a:rPr>
              <a:t>특징과</a:t>
            </a:r>
            <a:r>
              <a:rPr lang="en-US" altLang="ko-KR" dirty="0" smtClean="0">
                <a:sym typeface="Wingdings" panose="05000000000000000000" pitchFamily="2" charset="2"/>
              </a:rPr>
              <a:t> SVM </a:t>
            </a:r>
            <a:r>
              <a:rPr lang="ko-KR" altLang="en-US" dirty="0" smtClean="0">
                <a:sym typeface="Wingdings" panose="05000000000000000000" pitchFamily="2" charset="2"/>
              </a:rPr>
              <a:t>분류기 사용 </a:t>
            </a:r>
            <a:r>
              <a:rPr lang="en-US" altLang="ko-KR" dirty="0" smtClean="0">
                <a:sym typeface="Wingdings" panose="05000000000000000000" pitchFamily="2" charset="2"/>
              </a:rPr>
              <a:t>[Shan2009]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서베이</a:t>
            </a:r>
            <a:r>
              <a:rPr lang="ko-KR" altLang="en-US" dirty="0" smtClean="0">
                <a:sym typeface="Wingdings" panose="05000000000000000000" pitchFamily="2" charset="2"/>
              </a:rPr>
              <a:t> 논문 </a:t>
            </a:r>
            <a:r>
              <a:rPr lang="en-US" altLang="ko-KR" dirty="0" smtClean="0">
                <a:sym typeface="Wingdings" panose="05000000000000000000" pitchFamily="2" charset="2"/>
              </a:rPr>
              <a:t>[Fasel2003, Bettadapura2012]</a:t>
            </a:r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3739489"/>
            <a:ext cx="4208337" cy="2641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8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9.5 </a:t>
            </a:r>
            <a:r>
              <a:rPr lang="ko-KR" altLang="en-US" dirty="0" err="1" smtClean="0"/>
              <a:t>모바일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기기에 적용된 인식 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기기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스마트폰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태블릿</a:t>
            </a:r>
            <a:r>
              <a:rPr lang="ko-KR" altLang="en-US" dirty="0" smtClean="0"/>
              <a:t> </a:t>
            </a:r>
            <a:r>
              <a:rPr lang="en-US" altLang="ko-KR" dirty="0" smtClean="0"/>
              <a:t>PC, </a:t>
            </a:r>
            <a:r>
              <a:rPr lang="ko-KR" altLang="en-US" dirty="0" err="1" smtClean="0"/>
              <a:t>구글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글래스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고해상도 디스플레이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각종 센서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카메라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마이크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자이로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가속도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자기</a:t>
            </a:r>
            <a:r>
              <a:rPr lang="en-US" altLang="ko-KR" dirty="0" smtClean="0"/>
              <a:t>, GPS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고성능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GPU</a:t>
            </a:r>
          </a:p>
          <a:p>
            <a:pPr lvl="2"/>
            <a:r>
              <a:rPr lang="ko-KR" altLang="en-US" dirty="0" smtClean="0"/>
              <a:t>초고속 통신 장비</a:t>
            </a:r>
            <a:endParaRPr lang="en-US" altLang="ko-KR" dirty="0" smtClean="0"/>
          </a:p>
          <a:p>
            <a:pPr lvl="1">
              <a:buFont typeface="Wingdings"/>
              <a:buChar char="à"/>
            </a:pPr>
            <a:r>
              <a:rPr lang="ko-KR" altLang="en-US" dirty="0" smtClean="0">
                <a:sym typeface="Wingdings" panose="05000000000000000000" pitchFamily="2" charset="2"/>
              </a:rPr>
              <a:t> 컴퓨터 </a:t>
            </a:r>
            <a:r>
              <a:rPr lang="ko-KR" altLang="en-US" dirty="0" smtClean="0">
                <a:sym typeface="Wingdings" panose="05000000000000000000" pitchFamily="2" charset="2"/>
              </a:rPr>
              <a:t>비전과 무슨 관련이 있나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>
              <a:buFont typeface="Wingdings"/>
              <a:buChar char="à"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iPhone 5S</a:t>
            </a:r>
          </a:p>
          <a:p>
            <a:pPr lvl="2"/>
            <a:r>
              <a:rPr lang="en-US" altLang="ko-KR" dirty="0" smtClean="0"/>
              <a:t>CPU: 1.3</a:t>
            </a:r>
            <a:r>
              <a:rPr lang="en-US" altLang="ko-KR" dirty="0"/>
              <a:t> GHz 64bit dual </a:t>
            </a:r>
            <a:r>
              <a:rPr lang="en-US" altLang="ko-KR" dirty="0" smtClean="0"/>
              <a:t>core Apple A7</a:t>
            </a:r>
          </a:p>
          <a:p>
            <a:pPr lvl="2"/>
            <a:r>
              <a:rPr lang="en-US" altLang="ko-KR" dirty="0" smtClean="0"/>
              <a:t>Memory: </a:t>
            </a:r>
            <a:r>
              <a:rPr lang="en-US" altLang="ko-KR" dirty="0"/>
              <a:t>1 GB LPDDR3 </a:t>
            </a:r>
            <a:r>
              <a:rPr lang="en-US" altLang="ko-KR" dirty="0" smtClean="0"/>
              <a:t>DRAM</a:t>
            </a:r>
          </a:p>
          <a:p>
            <a:pPr lvl="2"/>
            <a:r>
              <a:rPr lang="en-US" altLang="ko-KR" dirty="0" smtClean="0"/>
              <a:t>Storage: </a:t>
            </a:r>
            <a:r>
              <a:rPr lang="en-US" altLang="ko-KR" dirty="0"/>
              <a:t>64 GB flash </a:t>
            </a:r>
            <a:r>
              <a:rPr lang="en-US" altLang="ko-KR" dirty="0" smtClean="0"/>
              <a:t>memory</a:t>
            </a:r>
          </a:p>
          <a:p>
            <a:pPr lvl="2"/>
            <a:r>
              <a:rPr lang="en-US" altLang="ko-KR" dirty="0" smtClean="0"/>
              <a:t>Display: 1136 </a:t>
            </a:r>
            <a:r>
              <a:rPr lang="en-US" altLang="ko-KR" dirty="0"/>
              <a:t>x 640 </a:t>
            </a:r>
            <a:r>
              <a:rPr lang="en-US" altLang="ko-KR" dirty="0" smtClean="0"/>
              <a:t>resolution </a:t>
            </a:r>
            <a:r>
              <a:rPr lang="en-US" altLang="ko-KR" dirty="0"/>
              <a:t>at 326 </a:t>
            </a:r>
            <a:r>
              <a:rPr lang="en-US" altLang="ko-KR" dirty="0" err="1" smtClean="0"/>
              <a:t>ppi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Graphics: </a:t>
            </a:r>
            <a:r>
              <a:rPr lang="en-US" altLang="ko-KR" dirty="0" err="1"/>
              <a:t>PowerVR</a:t>
            </a:r>
            <a:r>
              <a:rPr lang="en-US" altLang="ko-KR" dirty="0"/>
              <a:t> G6430 (4-core) GPU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3368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도전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sz="1200" dirty="0" smtClean="0"/>
          </a:p>
          <a:p>
            <a:r>
              <a:rPr lang="ko-KR" altLang="en-US" dirty="0" smtClean="0"/>
              <a:t>사례 </a:t>
            </a:r>
            <a:r>
              <a:rPr lang="ko-KR" altLang="en-US" dirty="0" smtClean="0"/>
              <a:t>인식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sz="1200" dirty="0" smtClean="0"/>
          </a:p>
          <a:p>
            <a:r>
              <a:rPr lang="ko-KR" altLang="en-US" dirty="0" smtClean="0"/>
              <a:t>범주 </a:t>
            </a:r>
            <a:r>
              <a:rPr lang="ko-KR" altLang="en-US" dirty="0" smtClean="0"/>
              <a:t>인식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sz="1200" dirty="0" smtClean="0"/>
          </a:p>
          <a:p>
            <a:r>
              <a:rPr lang="ko-KR" altLang="en-US" dirty="0" smtClean="0"/>
              <a:t>사람 </a:t>
            </a:r>
            <a:r>
              <a:rPr lang="ko-KR" altLang="en-US" dirty="0" smtClean="0"/>
              <a:t>인식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sz="1200" dirty="0"/>
          </a:p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기기에 적용된 인식 기술</a:t>
            </a:r>
            <a:endParaRPr lang="ko-KR" altLang="en-US" dirty="0"/>
          </a:p>
        </p:txBody>
      </p:sp>
      <p:sp>
        <p:nvSpPr>
          <p:cNvPr id="4" name="텍스트 개체 틀 1"/>
          <p:cNvSpPr txBox="1">
            <a:spLocks/>
          </p:cNvSpPr>
          <p:nvPr/>
        </p:nvSpPr>
        <p:spPr bwMode="auto">
          <a:xfrm>
            <a:off x="683568" y="1412776"/>
            <a:ext cx="777686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 kern="120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인식 성능을 겨루는 대표적인 경쟁의 장으로 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PASCAL VOC, </a:t>
            </a:r>
            <a:r>
              <a:rPr lang="en-US" altLang="ko-KR" dirty="0" err="1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ImageNet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그리고 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ICDAR RRC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를 소개한다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lvl="1"/>
            <a:endParaRPr lang="en-US" altLang="ko-KR" sz="12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dirty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사례 인식에 사용하는 기하 정렬과 단어 가방 기법의 원리와 장단점을 기술한다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lvl="1"/>
            <a:endParaRPr lang="en-US" altLang="ko-KR" sz="12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1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범주 인식에 사용하는 단어 가방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부품 모델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그리고 </a:t>
            </a:r>
            <a:r>
              <a:rPr lang="ko-KR" altLang="en-US" dirty="0" err="1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컨볼루션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신경망 기법의 원리와 장단점을 기술한다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lvl="1"/>
            <a:endParaRPr lang="en-US" altLang="ko-KR" sz="105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1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7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사람과 관련된 인식 문제인 얼굴 인식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제스처 인식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나이 인식과 같은 주제를 공부한다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marL="266700" lvl="1" indent="0">
              <a:buNone/>
            </a:pPr>
            <a:endParaRPr lang="en-US" altLang="ko-KR" sz="14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266700" lvl="1" indent="0">
              <a:buNone/>
            </a:pPr>
            <a:endParaRPr lang="en-US" altLang="ko-KR" sz="20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err="1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스마트폰에서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작동하는 인식 기능을 가진 여러 가지 유용한 </a:t>
            </a:r>
            <a:r>
              <a:rPr lang="ko-KR" altLang="en-US" dirty="0" err="1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앱을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소개한다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570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9.5 </a:t>
            </a:r>
            <a:r>
              <a:rPr lang="ko-KR" altLang="en-US" dirty="0" err="1" smtClean="0"/>
              <a:t>모바일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기기에 적용된 인식 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>
                <a:sym typeface="Wingdings" panose="05000000000000000000" pitchFamily="2" charset="2"/>
              </a:rPr>
              <a:t>구글의</a:t>
            </a:r>
            <a:r>
              <a:rPr lang="ko-KR" altLang="en-US" dirty="0" smtClean="0">
                <a:sym typeface="Wingdings" panose="05000000000000000000" pitchFamily="2" charset="2"/>
              </a:rPr>
              <a:t> 노력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안드로이드</a:t>
            </a:r>
            <a:r>
              <a:rPr lang="en-US" altLang="ko-KR" dirty="0" smtClean="0">
                <a:sym typeface="Wingdings" panose="05000000000000000000" pitchFamily="2" charset="2"/>
              </a:rPr>
              <a:t>4.0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>
                <a:sym typeface="Wingdings" panose="05000000000000000000" pitchFamily="2" charset="2"/>
              </a:rPr>
              <a:t>F</a:t>
            </a:r>
            <a:r>
              <a:rPr lang="en-US" altLang="ko-KR" dirty="0" smtClean="0">
                <a:sym typeface="Wingdings" panose="05000000000000000000" pitchFamily="2" charset="2"/>
              </a:rPr>
              <a:t>ace unlock, </a:t>
            </a:r>
            <a:r>
              <a:rPr lang="ko-KR" altLang="en-US" dirty="0" err="1" smtClean="0">
                <a:sym typeface="Wingdings" panose="05000000000000000000" pitchFamily="2" charset="2"/>
              </a:rPr>
              <a:t>고글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앱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구글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글래스</a:t>
            </a:r>
            <a:r>
              <a:rPr lang="ko-KR" altLang="en-US" dirty="0" smtClean="0">
                <a:sym typeface="Wingdings" panose="05000000000000000000" pitchFamily="2" charset="2"/>
              </a:rPr>
              <a:t> 등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/>
              <a:t>ILSVRC-2012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우승을 차지한 슈퍼비전</a:t>
            </a:r>
            <a:r>
              <a:rPr lang="en-US" altLang="ko-KR" dirty="0" smtClean="0"/>
              <a:t> </a:t>
            </a:r>
            <a:r>
              <a:rPr lang="ko-KR" altLang="en-US" dirty="0" smtClean="0"/>
              <a:t>팀의 인수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204864"/>
            <a:ext cx="7204061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64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9.5 </a:t>
            </a:r>
            <a:r>
              <a:rPr lang="ko-KR" altLang="en-US" dirty="0" err="1" smtClean="0"/>
              <a:t>모바일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기기에 적용된 인식 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>
                <a:sym typeface="Wingdings" panose="05000000000000000000" pitchFamily="2" charset="2"/>
              </a:rPr>
              <a:t>Leafsnap</a:t>
            </a:r>
            <a:r>
              <a:rPr lang="en-US" altLang="ko-KR" dirty="0" smtClean="0">
                <a:sym typeface="Wingdings" panose="05000000000000000000" pitchFamily="2" charset="2"/>
              </a:rPr>
              <a:t> [kumar2012]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이파리 </a:t>
            </a:r>
            <a:r>
              <a:rPr lang="ko-KR" altLang="en-US" dirty="0">
                <a:sym typeface="Wingdings" panose="05000000000000000000" pitchFamily="2" charset="2"/>
              </a:rPr>
              <a:t>여부 판단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분할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특징 추출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분류의 네 단계를 거처 나뭇잎 영상을 </a:t>
            </a:r>
            <a:r>
              <a:rPr lang="ko-KR" altLang="en-US" dirty="0" smtClean="0">
                <a:sym typeface="Wingdings" panose="05000000000000000000" pitchFamily="2" charset="2"/>
              </a:rPr>
              <a:t>인식하는 프로그램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en-US" altLang="ko-KR" dirty="0">
                <a:sym typeface="Wingdings" panose="05000000000000000000" pitchFamily="2" charset="2"/>
              </a:rPr>
              <a:t>Kumar2012].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이파리 </a:t>
            </a:r>
            <a:r>
              <a:rPr lang="ko-KR" altLang="en-US" dirty="0">
                <a:sym typeface="Wingdings" panose="05000000000000000000" pitchFamily="2" charset="2"/>
              </a:rPr>
              <a:t>여부는 </a:t>
            </a:r>
            <a:r>
              <a:rPr lang="ko-KR" altLang="en-US" dirty="0" err="1" smtClean="0">
                <a:sym typeface="Wingdings" panose="05000000000000000000" pitchFamily="2" charset="2"/>
              </a:rPr>
              <a:t>지스트</a:t>
            </a:r>
            <a:r>
              <a:rPr lang="en-US" altLang="ko-KR" dirty="0" smtClean="0">
                <a:sym typeface="Wingdings" panose="05000000000000000000" pitchFamily="2" charset="2"/>
              </a:rPr>
              <a:t>(gist)</a:t>
            </a:r>
            <a:r>
              <a:rPr lang="ko-KR" altLang="en-US" dirty="0" smtClean="0">
                <a:sym typeface="Wingdings" panose="05000000000000000000" pitchFamily="2" charset="2"/>
              </a:rPr>
              <a:t>특징과 </a:t>
            </a:r>
            <a:r>
              <a:rPr lang="en-US" altLang="ko-KR" dirty="0">
                <a:sym typeface="Wingdings" panose="05000000000000000000" pitchFamily="2" charset="2"/>
              </a:rPr>
              <a:t>SVM </a:t>
            </a:r>
            <a:r>
              <a:rPr lang="ko-KR" altLang="en-US" dirty="0">
                <a:sym typeface="Wingdings" panose="05000000000000000000" pitchFamily="2" charset="2"/>
              </a:rPr>
              <a:t>분류기로 이진 분류를 수행하여 </a:t>
            </a:r>
            <a:r>
              <a:rPr lang="ko-KR" altLang="en-US" dirty="0" smtClean="0">
                <a:sym typeface="Wingdings" panose="05000000000000000000" pitchFamily="2" charset="2"/>
              </a:rPr>
              <a:t>판단한다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이 과정에서 나무에 붙은 채로 찍힌 이파리나 이파리가 아닌 영상을 입력한 경우는 배제된다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이파리가 </a:t>
            </a:r>
            <a:r>
              <a:rPr lang="ko-KR" altLang="en-US" dirty="0">
                <a:sym typeface="Wingdings" panose="05000000000000000000" pitchFamily="2" charset="2"/>
              </a:rPr>
              <a:t>하얀 종이 위에 있기 때문에 영역 분할은 얼핏 쉬운 문제라고 생각할 수 있다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하지만 </a:t>
            </a:r>
            <a:r>
              <a:rPr lang="ko-KR" altLang="en-US" dirty="0" smtClean="0">
                <a:sym typeface="Wingdings" panose="05000000000000000000" pitchFamily="2" charset="2"/>
              </a:rPr>
              <a:t>그림자 </a:t>
            </a:r>
            <a:r>
              <a:rPr lang="ko-KR" altLang="en-US" dirty="0">
                <a:sym typeface="Wingdings" panose="05000000000000000000" pitchFamily="2" charset="2"/>
              </a:rPr>
              <a:t>효과와 같은 여러 요인으로 인해 그리 단순하지 않다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Leafsnap</a:t>
            </a:r>
            <a:r>
              <a:rPr lang="ko-KR" altLang="en-US" dirty="0">
                <a:sym typeface="Wingdings" panose="05000000000000000000" pitchFamily="2" charset="2"/>
              </a:rPr>
              <a:t>은 컬러 영상을 </a:t>
            </a:r>
            <a:r>
              <a:rPr lang="en-US" altLang="ko-KR" dirty="0">
                <a:sym typeface="Wingdings" panose="05000000000000000000" pitchFamily="2" charset="2"/>
              </a:rPr>
              <a:t>HSV </a:t>
            </a:r>
            <a:r>
              <a:rPr lang="ko-KR" altLang="en-US" dirty="0" smtClean="0">
                <a:sym typeface="Wingdings" panose="05000000000000000000" pitchFamily="2" charset="2"/>
              </a:rPr>
              <a:t>공간으로 </a:t>
            </a:r>
            <a:r>
              <a:rPr lang="ko-KR" altLang="en-US" dirty="0">
                <a:sym typeface="Wingdings" panose="05000000000000000000" pitchFamily="2" charset="2"/>
              </a:rPr>
              <a:t>변환한 후</a:t>
            </a:r>
            <a:r>
              <a:rPr lang="en-US" altLang="ko-KR" dirty="0">
                <a:sym typeface="Wingdings" panose="05000000000000000000" pitchFamily="2" charset="2"/>
              </a:rPr>
              <a:t>, H(</a:t>
            </a:r>
            <a:r>
              <a:rPr lang="ko-KR" altLang="en-US" dirty="0">
                <a:sym typeface="Wingdings" panose="05000000000000000000" pitchFamily="2" charset="2"/>
              </a:rPr>
              <a:t>색상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를 제외하고 </a:t>
            </a:r>
            <a:r>
              <a:rPr lang="en-US" altLang="ko-KR" dirty="0">
                <a:sym typeface="Wingdings" panose="05000000000000000000" pitchFamily="2" charset="2"/>
              </a:rPr>
              <a:t>S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V</a:t>
            </a:r>
            <a:r>
              <a:rPr lang="ko-KR" altLang="en-US" dirty="0">
                <a:sym typeface="Wingdings" panose="05000000000000000000" pitchFamily="2" charset="2"/>
              </a:rPr>
              <a:t>채널만 사용한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차원 공간에서 </a:t>
            </a:r>
            <a:r>
              <a:rPr lang="ko-KR" altLang="en-US" dirty="0" err="1">
                <a:sym typeface="Wingdings" panose="05000000000000000000" pitchFamily="2" charset="2"/>
              </a:rPr>
              <a:t>가우시안</a:t>
            </a:r>
            <a:r>
              <a:rPr lang="ko-KR" altLang="en-US" dirty="0">
                <a:sym typeface="Wingdings" panose="05000000000000000000" pitchFamily="2" charset="2"/>
              </a:rPr>
              <a:t> 혼합</a:t>
            </a:r>
            <a:r>
              <a:rPr lang="en-US" altLang="ko-KR" dirty="0" smtClean="0">
                <a:sym typeface="Wingdings" panose="05000000000000000000" pitchFamily="2" charset="2"/>
              </a:rPr>
              <a:t>Gaussian mixture </a:t>
            </a:r>
            <a:r>
              <a:rPr lang="ko-KR" altLang="en-US" dirty="0">
                <a:sym typeface="Wingdings" panose="05000000000000000000" pitchFamily="2" charset="2"/>
              </a:rPr>
              <a:t>군집화를 이용하여 분할을 수행한다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특징 추출 단계는 경계선의 모든 점에서 곡률을 </a:t>
            </a:r>
            <a:r>
              <a:rPr lang="ko-KR" altLang="en-US" dirty="0" smtClean="0">
                <a:sym typeface="Wingdings" panose="05000000000000000000" pitchFamily="2" charset="2"/>
              </a:rPr>
              <a:t>계산하고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곡률 분포를 히스토그램으로 표현하여 특징 벡터를 생성한다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분류는 </a:t>
            </a:r>
            <a:r>
              <a:rPr lang="ko-KR" altLang="en-US" dirty="0" err="1">
                <a:sym typeface="Wingdings" panose="05000000000000000000" pitchFamily="2" charset="2"/>
              </a:rPr>
              <a:t>최근접</a:t>
            </a:r>
            <a:r>
              <a:rPr lang="ko-KR" altLang="en-US" dirty="0">
                <a:sym typeface="Wingdings" panose="05000000000000000000" pitchFamily="2" charset="2"/>
              </a:rPr>
              <a:t> 이웃 </a:t>
            </a:r>
            <a:r>
              <a:rPr lang="ko-KR" altLang="en-US" dirty="0" err="1">
                <a:sym typeface="Wingdings" panose="05000000000000000000" pitchFamily="2" charset="2"/>
              </a:rPr>
              <a:t>매칭을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이용하여 </a:t>
            </a:r>
            <a:r>
              <a:rPr lang="ko-KR" altLang="en-US" dirty="0">
                <a:sym typeface="Wingdings" panose="05000000000000000000" pitchFamily="2" charset="2"/>
              </a:rPr>
              <a:t>해결한다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21088"/>
            <a:ext cx="2333428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23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9.5 </a:t>
            </a:r>
            <a:r>
              <a:rPr lang="ko-KR" altLang="en-US" dirty="0" err="1" smtClean="0"/>
              <a:t>모바일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기기에 적용된 인식 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증강 현실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실시간으로 물체의 종류와 자세를 알아내어 그에 맞게 합성 영상을 덧씌움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모바일</a:t>
            </a:r>
            <a:r>
              <a:rPr lang="ko-KR" altLang="en-US" dirty="0" smtClean="0">
                <a:sym typeface="Wingdings" panose="05000000000000000000" pitchFamily="2" charset="2"/>
              </a:rPr>
              <a:t> 단말에서 실시간 처리 필수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04864"/>
            <a:ext cx="6768752" cy="235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11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9.1 </a:t>
            </a:r>
            <a:r>
              <a:rPr lang="ko-KR" altLang="en-US" dirty="0" smtClean="0"/>
              <a:t>도전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인식은 컴퓨터 비전에서 가장 도전적인 연구 주제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성능을 객관적으로 비교하기 위한 토대가 인터넷이 구축되어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표준 데이터베이스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성능 측정 </a:t>
            </a:r>
            <a:r>
              <a:rPr lang="ko-KR" altLang="en-US" dirty="0" smtClean="0"/>
              <a:t>소프트웨어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성능을 겨루는 여러 가지 대회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PASCAL VOC</a:t>
            </a:r>
          </a:p>
          <a:p>
            <a:pPr lvl="2"/>
            <a:r>
              <a:rPr lang="en-US" altLang="ko-KR" dirty="0" err="1" smtClean="0"/>
              <a:t>ImageNet</a:t>
            </a:r>
            <a:r>
              <a:rPr lang="en-US" altLang="ko-KR" dirty="0" smtClean="0"/>
              <a:t> ILSVRC</a:t>
            </a:r>
          </a:p>
          <a:p>
            <a:pPr lvl="2"/>
            <a:r>
              <a:rPr lang="en-US" altLang="ko-KR" dirty="0" smtClean="0"/>
              <a:t>ICDAR RRC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8300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9.1 </a:t>
            </a:r>
            <a:r>
              <a:rPr lang="ko-KR" altLang="en-US" dirty="0" smtClean="0"/>
              <a:t>도전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PASCAL VOC (</a:t>
            </a:r>
            <a:r>
              <a:rPr lang="en-US" altLang="ko-KR" dirty="0"/>
              <a:t>http://</a:t>
            </a:r>
            <a:r>
              <a:rPr lang="en-US" altLang="ko-KR" dirty="0" smtClean="0"/>
              <a:t>pascallin.ecs.soton.ac.uk/challenges/VOC)</a:t>
            </a:r>
          </a:p>
          <a:p>
            <a:pPr lvl="1"/>
            <a:r>
              <a:rPr lang="ko-KR" altLang="en-US" dirty="0" smtClean="0"/>
              <a:t>다섯</a:t>
            </a:r>
            <a:r>
              <a:rPr lang="en-US" altLang="ko-KR" dirty="0" smtClean="0"/>
              <a:t> </a:t>
            </a:r>
            <a:r>
              <a:rPr lang="ko-KR" altLang="en-US" dirty="0" smtClean="0"/>
              <a:t>종류의 문제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6192688" cy="408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019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9.1 </a:t>
            </a:r>
            <a:r>
              <a:rPr lang="ko-KR" altLang="en-US" dirty="0" smtClean="0"/>
              <a:t>도전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 smtClean="0"/>
              <a:t>ImageNet</a:t>
            </a:r>
            <a:r>
              <a:rPr lang="en-US" altLang="ko-KR" dirty="0" smtClean="0"/>
              <a:t> ILSVRC (</a:t>
            </a:r>
            <a:r>
              <a:rPr lang="en-US" altLang="ko-KR" dirty="0"/>
              <a:t>http://www.image-net.org</a:t>
            </a:r>
            <a:r>
              <a:rPr lang="en-US" altLang="ko-KR" dirty="0" smtClean="0"/>
              <a:t>/)</a:t>
            </a:r>
          </a:p>
          <a:p>
            <a:pPr lvl="1"/>
            <a:r>
              <a:rPr lang="en-US" altLang="ko-KR" dirty="0" smtClean="0"/>
              <a:t>1000</a:t>
            </a:r>
            <a:r>
              <a:rPr lang="ko-KR" altLang="en-US" dirty="0" smtClean="0"/>
              <a:t>부류 분류 문제 </a:t>
            </a:r>
            <a:r>
              <a:rPr lang="en-US" altLang="ko-KR" dirty="0" smtClean="0"/>
              <a:t>(PASCAL</a:t>
            </a:r>
            <a:r>
              <a:rPr lang="ko-KR" altLang="en-US" dirty="0" smtClean="0"/>
              <a:t> </a:t>
            </a:r>
            <a:r>
              <a:rPr lang="en-US" altLang="ko-KR" dirty="0" smtClean="0"/>
              <a:t>VOC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20</a:t>
            </a:r>
            <a:r>
              <a:rPr lang="ko-KR" altLang="en-US" dirty="0" smtClean="0"/>
              <a:t>부류 분류</a:t>
            </a:r>
            <a:r>
              <a:rPr lang="en-US" altLang="ko-KR" dirty="0" smtClean="0"/>
              <a:t>) 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3394"/>
            <a:ext cx="5235699" cy="396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884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9.1 </a:t>
            </a:r>
            <a:r>
              <a:rPr lang="ko-KR" altLang="en-US" dirty="0" smtClean="0"/>
              <a:t>도전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ICDAR RRC (</a:t>
            </a:r>
            <a:r>
              <a:rPr lang="en-US" altLang="ko-KR" dirty="0"/>
              <a:t>http://robustreading.opendfki.de</a:t>
            </a:r>
            <a:r>
              <a:rPr lang="en-US" altLang="ko-KR" dirty="0" smtClean="0"/>
              <a:t>/)</a:t>
            </a:r>
          </a:p>
          <a:p>
            <a:pPr lvl="1"/>
            <a:r>
              <a:rPr lang="ko-KR" altLang="en-US" dirty="0" smtClean="0"/>
              <a:t>자연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영상에서 텍스트 영역 검출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16" y="3284984"/>
            <a:ext cx="3863368" cy="1707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85507"/>
            <a:ext cx="3744867" cy="134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38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9.1 </a:t>
            </a:r>
            <a:r>
              <a:rPr lang="ko-KR" altLang="en-US" dirty="0" smtClean="0"/>
              <a:t>도전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PASCAL VOC </a:t>
            </a:r>
            <a:r>
              <a:rPr lang="ko-KR" altLang="en-US" dirty="0" smtClean="0"/>
              <a:t>성능 척도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분류 문제</a:t>
            </a:r>
            <a:r>
              <a:rPr lang="en-US" altLang="ko-KR" dirty="0" smtClean="0"/>
              <a:t>:</a:t>
            </a:r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검출 문제</a:t>
            </a:r>
            <a:r>
              <a:rPr lang="en-US" altLang="ko-KR" dirty="0" smtClean="0"/>
              <a:t>: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ILSVRC</a:t>
            </a:r>
            <a:r>
              <a:rPr lang="ko-KR" altLang="en-US" dirty="0" smtClean="0"/>
              <a:t>의 성능 척도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순위로 맞추는 </a:t>
            </a:r>
            <a:r>
              <a:rPr lang="ko-KR" altLang="en-US" dirty="0" err="1" smtClean="0"/>
              <a:t>정인식률</a:t>
            </a:r>
            <a:endParaRPr lang="en-US" altLang="ko-KR" dirty="0"/>
          </a:p>
          <a:p>
            <a:pPr lvl="1"/>
            <a:r>
              <a:rPr lang="en-US" altLang="ko-KR" dirty="0" smtClean="0"/>
              <a:t>5</a:t>
            </a:r>
            <a:r>
              <a:rPr lang="ko-KR" altLang="en-US" dirty="0" smtClean="0"/>
              <a:t>순위 이내로 맞추는 </a:t>
            </a:r>
            <a:r>
              <a:rPr lang="ko-KR" altLang="en-US" dirty="0" err="1" smtClean="0"/>
              <a:t>정인식률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184" y="2060848"/>
            <a:ext cx="5760640" cy="70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4183689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826" y="1412776"/>
            <a:ext cx="5671542" cy="595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78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2935</TotalTime>
  <Words>1790</Words>
  <Application>Microsoft Office PowerPoint</Application>
  <PresentationFormat>화면 슬라이드 쇼(4:3)</PresentationFormat>
  <Paragraphs>747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굴림</vt:lpstr>
      <vt:lpstr>Arial</vt:lpstr>
      <vt:lpstr>Wingdings</vt:lpstr>
      <vt:lpstr>HY견고딕</vt:lpstr>
      <vt:lpstr>나눔손글씨 펜 OTF</vt:lpstr>
      <vt:lpstr>나눔손글씨 펜</vt:lpstr>
      <vt:lpstr>Times New Roman</vt:lpstr>
      <vt:lpstr>Tahoma</vt:lpstr>
      <vt:lpstr>맑은 고딕</vt:lpstr>
      <vt:lpstr>1_Office 테마</vt:lpstr>
      <vt:lpstr>9장. 인식</vt:lpstr>
      <vt:lpstr>PREVIEW</vt:lpstr>
      <vt:lpstr>PREVIEW</vt:lpstr>
      <vt:lpstr>PowerPoint 프레젠테이션</vt:lpstr>
      <vt:lpstr>9.1 도전</vt:lpstr>
      <vt:lpstr>9.1 도전</vt:lpstr>
      <vt:lpstr>9.1 도전</vt:lpstr>
      <vt:lpstr>9.1 도전</vt:lpstr>
      <vt:lpstr>9.1 도전</vt:lpstr>
      <vt:lpstr>9.2 사례 인식</vt:lpstr>
      <vt:lpstr>9.2 사례 인식</vt:lpstr>
      <vt:lpstr>9.2.1 전통적인 방법</vt:lpstr>
      <vt:lpstr>9.2.2 기하 정렬</vt:lpstr>
      <vt:lpstr>9.2.2 기하 정렬</vt:lpstr>
      <vt:lpstr>9.2.2 기하 정렬</vt:lpstr>
      <vt:lpstr>9.2.3 단어 가방</vt:lpstr>
      <vt:lpstr>9.2.3 단어 가방</vt:lpstr>
      <vt:lpstr>9.2.3 단어 가방</vt:lpstr>
      <vt:lpstr>9.2.3 단어 가방</vt:lpstr>
      <vt:lpstr>9.2.3 단어 가방</vt:lpstr>
      <vt:lpstr>9.2.3 단어 가방</vt:lpstr>
      <vt:lpstr>9.2.3 단어 가방</vt:lpstr>
      <vt:lpstr>9.3 범주 인식</vt:lpstr>
      <vt:lpstr>9.3 범주 인식</vt:lpstr>
      <vt:lpstr>9.3 범주 인식</vt:lpstr>
      <vt:lpstr>9.3.1 단어 가방</vt:lpstr>
      <vt:lpstr>9.3.1 단어 가방</vt:lpstr>
      <vt:lpstr>9.3.2 부품 모델</vt:lpstr>
      <vt:lpstr>9.3.2 부품 모델</vt:lpstr>
      <vt:lpstr>9.3.2 부품 모델</vt:lpstr>
      <vt:lpstr>9.3.2 부품 모델</vt:lpstr>
      <vt:lpstr>9.3.2 부품 모델</vt:lpstr>
      <vt:lpstr>9.3.2 부품 모델</vt:lpstr>
      <vt:lpstr>9.3.3 컨볼루션 신경망</vt:lpstr>
      <vt:lpstr>9.3.3 컨볼루션 신경망</vt:lpstr>
      <vt:lpstr>9.4 사람 인식</vt:lpstr>
      <vt:lpstr>9.4 사람 인식</vt:lpstr>
      <vt:lpstr>9.4 사람 인식</vt:lpstr>
      <vt:lpstr>9.5 모바일 기기에 적용된 인식 기술</vt:lpstr>
      <vt:lpstr>9.5 모바일 기기에 적용된 인식 기술</vt:lpstr>
      <vt:lpstr>9.5 모바일 기기에 적용된 인식 기술</vt:lpstr>
      <vt:lpstr>9.5 모바일 기기에 적용된 인식 기술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김이화</cp:lastModifiedBy>
  <cp:revision>310</cp:revision>
  <dcterms:created xsi:type="dcterms:W3CDTF">2006-10-05T04:04:58Z</dcterms:created>
  <dcterms:modified xsi:type="dcterms:W3CDTF">2014-10-02T01:11:53Z</dcterms:modified>
</cp:coreProperties>
</file>